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notesSlides/notesSlide9.xml" ContentType="application/vnd.openxmlformats-officedocument.presentationml.notesSlide+xml"/>
  <Override PartName="/ppt/tags/tag28.xml" ContentType="application/vnd.openxmlformats-officedocument.presentationml.tags+xml"/>
  <Override PartName="/ppt/notesSlides/notesSlide10.xml" ContentType="application/vnd.openxmlformats-officedocument.presentationml.notesSlide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notesSlides/notesSlide12.xml" ContentType="application/vnd.openxmlformats-officedocument.presentationml.notesSlide+xml"/>
  <Override PartName="/ppt/tags/tag31.xml" ContentType="application/vnd.openxmlformats-officedocument.presentationml.tags+xml"/>
  <Override PartName="/ppt/notesSlides/notesSlide13.xml" ContentType="application/vnd.openxmlformats-officedocument.presentationml.notesSlide+xml"/>
  <Override PartName="/ppt/tags/tag32.xml" ContentType="application/vnd.openxmlformats-officedocument.presentationml.tags+xml"/>
  <Override PartName="/ppt/notesSlides/notesSlide14.xml" ContentType="application/vnd.openxmlformats-officedocument.presentationml.notesSlide+xml"/>
  <Override PartName="/ppt/tags/tag33.xml" ContentType="application/vnd.openxmlformats-officedocument.presentationml.tags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16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17.xml" ContentType="application/vnd.openxmlformats-officedocument.presentationml.notesSlide+xml"/>
  <Override PartName="/ppt/tags/tag43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44.xml" ContentType="application/vnd.openxmlformats-officedocument.presentationml.tags+xml"/>
  <Override PartName="/ppt/notesSlides/notesSlide2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22.xml" ContentType="application/vnd.openxmlformats-officedocument.presentationml.notesSlide+xml"/>
  <Override PartName="/ppt/tags/tag59.xml" ContentType="application/vnd.openxmlformats-officedocument.presentationml.tags+xml"/>
  <Override PartName="/ppt/notesSlides/notesSlide23.xml" ContentType="application/vnd.openxmlformats-officedocument.presentationml.notesSlide+xml"/>
  <Override PartName="/ppt/tags/tag60.xml" ContentType="application/vnd.openxmlformats-officedocument.presentationml.tags+xml"/>
  <Override PartName="/ppt/notesSlides/notesSlide24.xml" ContentType="application/vnd.openxmlformats-officedocument.presentationml.notesSlide+xml"/>
  <Override PartName="/ppt/tags/tag61.xml" ContentType="application/vnd.openxmlformats-officedocument.presentationml.tags+xml"/>
  <Override PartName="/ppt/notesSlides/notesSlide25.xml" ContentType="application/vnd.openxmlformats-officedocument.presentationml.notesSlide+xml"/>
  <Override PartName="/ppt/tags/tag62.xml" ContentType="application/vnd.openxmlformats-officedocument.presentationml.tags+xml"/>
  <Override PartName="/ppt/notesSlides/notesSlide26.xml" ContentType="application/vnd.openxmlformats-officedocument.presentationml.notesSlide+xml"/>
  <Override PartName="/ppt/tags/tag63.xml" ContentType="application/vnd.openxmlformats-officedocument.presentationml.tags+xml"/>
  <Override PartName="/ppt/notesSlides/notesSlide27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90.xml" ContentType="application/vnd.openxmlformats-officedocument.presentationml.tags+xml"/>
  <Override PartName="/ppt/notesSlides/notesSlide30.xml" ContentType="application/vnd.openxmlformats-officedocument.presentationml.notesSlide+xml"/>
  <Override PartName="/ppt/tags/tag91.xml" ContentType="application/vnd.openxmlformats-officedocument.presentationml.tags+xml"/>
  <Override PartName="/ppt/notesSlides/notesSlide31.xml" ContentType="application/vnd.openxmlformats-officedocument.presentationml.notesSlide+xml"/>
  <Override PartName="/ppt/tags/tag92.xml" ContentType="application/vnd.openxmlformats-officedocument.presentationml.tags+xml"/>
  <Override PartName="/ppt/notesSlides/notesSlide32.xml" ContentType="application/vnd.openxmlformats-officedocument.presentationml.notesSlide+xml"/>
  <Override PartName="/ppt/tags/tag93.xml" ContentType="application/vnd.openxmlformats-officedocument.presentationml.tags+xml"/>
  <Override PartName="/ppt/notesSlides/notesSlide33.xml" ContentType="application/vnd.openxmlformats-officedocument.presentationml.notesSlide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4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notesSlides/notesSlide35.xml" ContentType="application/vnd.openxmlformats-officedocument.presentationml.notesSlide+xml"/>
  <Override PartName="/ppt/tags/tag110.xml" ContentType="application/vnd.openxmlformats-officedocument.presentationml.tags+xml"/>
  <Override PartName="/ppt/notesSlides/notesSlide36.xml" ContentType="application/vnd.openxmlformats-officedocument.presentationml.notesSlide+xml"/>
  <Override PartName="/ppt/tags/tag111.xml" ContentType="application/vnd.openxmlformats-officedocument.presentationml.tags+xml"/>
  <Override PartName="/ppt/notesSlides/notesSlide37.xml" ContentType="application/vnd.openxmlformats-officedocument.presentationml.notesSlide+xml"/>
  <Override PartName="/ppt/tags/tag112.xml" ContentType="application/vnd.openxmlformats-officedocument.presentationml.tags+xml"/>
  <Override PartName="/ppt/notesSlides/notesSlide38.xml" ContentType="application/vnd.openxmlformats-officedocument.presentationml.notesSlide+xml"/>
  <Override PartName="/ppt/tags/tag113.xml" ContentType="application/vnd.openxmlformats-officedocument.presentationml.tags+xml"/>
  <Override PartName="/ppt/notesSlides/notesSlide39.xml" ContentType="application/vnd.openxmlformats-officedocument.presentationml.notesSlide+xml"/>
  <Override PartName="/ppt/tags/tag114.xml" ContentType="application/vnd.openxmlformats-officedocument.presentationml.tags+xml"/>
  <Override PartName="/ppt/notesSlides/notesSlide40.xml" ContentType="application/vnd.openxmlformats-officedocument.presentationml.notesSlide+xml"/>
  <Override PartName="/ppt/tags/tag115.xml" ContentType="application/vnd.openxmlformats-officedocument.presentationml.tags+xml"/>
  <Override PartName="/ppt/notesSlides/notesSlide41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notesSlides/notesSlide42.xml" ContentType="application/vnd.openxmlformats-officedocument.presentationml.notesSlide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43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notesSlides/notesSlide44.xml" ContentType="application/vnd.openxmlformats-officedocument.presentationml.notesSlide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0"/>
  </p:notesMasterIdLst>
  <p:handoutMasterIdLst>
    <p:handoutMasterId r:id="rId111"/>
  </p:handoutMasterIdLst>
  <p:sldIdLst>
    <p:sldId id="256" r:id="rId2"/>
    <p:sldId id="267" r:id="rId3"/>
    <p:sldId id="272" r:id="rId4"/>
    <p:sldId id="988" r:id="rId5"/>
    <p:sldId id="1365" r:id="rId6"/>
    <p:sldId id="969" r:id="rId7"/>
    <p:sldId id="1366" r:id="rId8"/>
    <p:sldId id="989" r:id="rId9"/>
    <p:sldId id="1393" r:id="rId10"/>
    <p:sldId id="1394" r:id="rId11"/>
    <p:sldId id="1395" r:id="rId12"/>
    <p:sldId id="1397" r:id="rId13"/>
    <p:sldId id="1396" r:id="rId14"/>
    <p:sldId id="1398" r:id="rId15"/>
    <p:sldId id="1392" r:id="rId16"/>
    <p:sldId id="1367" r:id="rId17"/>
    <p:sldId id="1399" r:id="rId18"/>
    <p:sldId id="970" r:id="rId19"/>
    <p:sldId id="971" r:id="rId20"/>
    <p:sldId id="1371" r:id="rId21"/>
    <p:sldId id="990" r:id="rId22"/>
    <p:sldId id="1372" r:id="rId23"/>
    <p:sldId id="1389" r:id="rId24"/>
    <p:sldId id="991" r:id="rId25"/>
    <p:sldId id="1382" r:id="rId26"/>
    <p:sldId id="1390" r:id="rId27"/>
    <p:sldId id="972" r:id="rId28"/>
    <p:sldId id="1384" r:id="rId29"/>
    <p:sldId id="1385" r:id="rId30"/>
    <p:sldId id="1388" r:id="rId31"/>
    <p:sldId id="1400" r:id="rId32"/>
    <p:sldId id="993" r:id="rId33"/>
    <p:sldId id="975" r:id="rId34"/>
    <p:sldId id="1401" r:id="rId35"/>
    <p:sldId id="1058" r:id="rId36"/>
    <p:sldId id="1059" r:id="rId37"/>
    <p:sldId id="1060" r:id="rId38"/>
    <p:sldId id="1061" r:id="rId39"/>
    <p:sldId id="1062" r:id="rId40"/>
    <p:sldId id="1063" r:id="rId41"/>
    <p:sldId id="1064" r:id="rId42"/>
    <p:sldId id="1065" r:id="rId43"/>
    <p:sldId id="1066" r:id="rId44"/>
    <p:sldId id="1067" r:id="rId45"/>
    <p:sldId id="1068" r:id="rId46"/>
    <p:sldId id="1069" r:id="rId47"/>
    <p:sldId id="996" r:id="rId48"/>
    <p:sldId id="995" r:id="rId49"/>
    <p:sldId id="1003" r:id="rId50"/>
    <p:sldId id="1403" r:id="rId51"/>
    <p:sldId id="1404" r:id="rId52"/>
    <p:sldId id="1402" r:id="rId53"/>
    <p:sldId id="1070" r:id="rId54"/>
    <p:sldId id="1071" r:id="rId55"/>
    <p:sldId id="1072" r:id="rId56"/>
    <p:sldId id="1073" r:id="rId57"/>
    <p:sldId id="1074" r:id="rId58"/>
    <p:sldId id="1075" r:id="rId59"/>
    <p:sldId id="1405" r:id="rId60"/>
    <p:sldId id="1406" r:id="rId61"/>
    <p:sldId id="1407" r:id="rId62"/>
    <p:sldId id="1408" r:id="rId63"/>
    <p:sldId id="1409" r:id="rId64"/>
    <p:sldId id="1410" r:id="rId65"/>
    <p:sldId id="1411" r:id="rId66"/>
    <p:sldId id="1412" r:id="rId67"/>
    <p:sldId id="1413" r:id="rId68"/>
    <p:sldId id="1414" r:id="rId69"/>
    <p:sldId id="1415" r:id="rId70"/>
    <p:sldId id="1416" r:id="rId71"/>
    <p:sldId id="1417" r:id="rId72"/>
    <p:sldId id="1418" r:id="rId73"/>
    <p:sldId id="1419" r:id="rId74"/>
    <p:sldId id="1420" r:id="rId75"/>
    <p:sldId id="1421" r:id="rId76"/>
    <p:sldId id="1422" r:id="rId77"/>
    <p:sldId id="1423" r:id="rId78"/>
    <p:sldId id="1424" r:id="rId79"/>
    <p:sldId id="1425" r:id="rId80"/>
    <p:sldId id="1426" r:id="rId81"/>
    <p:sldId id="1427" r:id="rId82"/>
    <p:sldId id="1428" r:id="rId83"/>
    <p:sldId id="1429" r:id="rId84"/>
    <p:sldId id="1454" r:id="rId85"/>
    <p:sldId id="1453" r:id="rId86"/>
    <p:sldId id="1455" r:id="rId87"/>
    <p:sldId id="1456" r:id="rId88"/>
    <p:sldId id="1440" r:id="rId89"/>
    <p:sldId id="1441" r:id="rId90"/>
    <p:sldId id="1443" r:id="rId91"/>
    <p:sldId id="1442" r:id="rId92"/>
    <p:sldId id="1444" r:id="rId93"/>
    <p:sldId id="1445" r:id="rId94"/>
    <p:sldId id="1446" r:id="rId95"/>
    <p:sldId id="1447" r:id="rId96"/>
    <p:sldId id="1448" r:id="rId97"/>
    <p:sldId id="1449" r:id="rId98"/>
    <p:sldId id="1450" r:id="rId99"/>
    <p:sldId id="1451" r:id="rId100"/>
    <p:sldId id="1452" r:id="rId101"/>
    <p:sldId id="1457" r:id="rId102"/>
    <p:sldId id="1458" r:id="rId103"/>
    <p:sldId id="1459" r:id="rId104"/>
    <p:sldId id="1460" r:id="rId105"/>
    <p:sldId id="1461" r:id="rId106"/>
    <p:sldId id="1462" r:id="rId107"/>
    <p:sldId id="1463" r:id="rId108"/>
    <p:sldId id="1464" r:id="rId109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5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245"/>
    <p:restoredTop sz="71148" autoAdjust="0"/>
  </p:normalViewPr>
  <p:slideViewPr>
    <p:cSldViewPr snapToGrid="0" snapToObjects="1">
      <p:cViewPr varScale="1">
        <p:scale>
          <a:sx n="79" d="100"/>
          <a:sy n="79" d="100"/>
        </p:scale>
        <p:origin x="1480" y="200"/>
      </p:cViewPr>
      <p:guideLst>
        <p:guide orient="horz" pos="2160"/>
        <p:guide pos="3865"/>
      </p:guideLst>
    </p:cSldViewPr>
  </p:slideViewPr>
  <p:notesTextViewPr>
    <p:cViewPr>
      <p:scale>
        <a:sx n="200" d="100"/>
        <a:sy n="2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handoutMaster" Target="handoutMasters/handoutMaster1.xml"/><Relationship Id="rId112" Type="http://schemas.openxmlformats.org/officeDocument/2006/relationships/commentAuthors" Target="commentAuthors.xml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4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C0507E-52B7-485A-9F33-472670F8DE29}" type="doc">
      <dgm:prSet loTypeId="urn:microsoft.com/office/officeart/2005/8/layout/default#4" loCatId="list" qsTypeId="urn:microsoft.com/office/officeart/2005/8/quickstyle/simple1#4" qsCatId="simple" csTypeId="urn:microsoft.com/office/officeart/2005/8/colors/accent1_2#4" csCatId="accent1" phldr="1"/>
      <dgm:spPr/>
      <dgm:t>
        <a:bodyPr/>
        <a:lstStyle/>
        <a:p>
          <a:endParaRPr lang="zh-CN" altLang="en-US"/>
        </a:p>
      </dgm:t>
    </dgm:pt>
    <dgm:pt modelId="{621B6813-E8DF-4627-A2CA-CF8FAC4AF70B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二进制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幅移键控（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2ASK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）</a:t>
          </a:r>
        </a:p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阿福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9776B52-0F32-4AC6-8774-0B5092BF4635}" type="parTrans" cxnId="{66E3F652-893F-4C8C-A01B-30D0FE8A7F5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51A03B7-D89B-44A7-965A-4F1BBB06195D}" type="sibTrans" cxnId="{66E3F652-893F-4C8C-A01B-30D0FE8A7F58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16C8B2F-FF01-4E94-B2A4-AFFFD96E1D40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二进制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频移键控（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2FSK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）</a:t>
          </a:r>
        </a:p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扶贫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DBC5B97-5412-4ACB-A829-3D0C01C81B9F}" type="parTrans" cxnId="{3BFE378D-B408-444B-B891-FA2E6D47104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27183D33-9C3B-4DCC-A139-F8F98C131689}" type="sibTrans" cxnId="{3BFE378D-B408-444B-B891-FA2E6D471040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93AE64F-5FA1-4733-9C7B-25B3C902D3E1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二进制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相移键控（</a:t>
          </a:r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2PSK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）</a:t>
          </a:r>
        </a:p>
        <a:p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橡皮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44A2239-62AA-4B3A-8A02-F6922107BB48}" type="parTrans" cxnId="{3CA54449-2087-482D-B724-05AB0509DA7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598BA765-D45C-481C-805E-43088B589900}" type="sibTrans" cxnId="{3CA54449-2087-482D-B724-05AB0509DA7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C042F3F-624D-45B6-AD83-96758043382D}" type="pres">
      <dgm:prSet presAssocID="{01C0507E-52B7-485A-9F33-472670F8DE29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28BC1E2-61AC-4EB0-93F6-47DDE864CC54}" type="pres">
      <dgm:prSet presAssocID="{621B6813-E8DF-4627-A2CA-CF8FAC4AF70B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000DE2-A308-4CEB-8411-607F241F8B7F}" type="pres">
      <dgm:prSet presAssocID="{B51A03B7-D89B-44A7-965A-4F1BBB06195D}" presName="sibTrans" presStyleCnt="0"/>
      <dgm:spPr/>
    </dgm:pt>
    <dgm:pt modelId="{BC30CFD5-8128-4795-8873-1A651F5C7292}" type="pres">
      <dgm:prSet presAssocID="{016C8B2F-FF01-4E94-B2A4-AFFFD96E1D4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B39D82C-CCBD-43AA-8A3B-BD3997F98295}" type="pres">
      <dgm:prSet presAssocID="{27183D33-9C3B-4DCC-A139-F8F98C131689}" presName="sibTrans" presStyleCnt="0"/>
      <dgm:spPr/>
    </dgm:pt>
    <dgm:pt modelId="{42FC898A-BD7E-45FA-9D04-C99F0D3B0104}" type="pres">
      <dgm:prSet presAssocID="{493AE64F-5FA1-4733-9C7B-25B3C902D3E1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3EEA0EF-65FD-400D-8D6C-05664A70B53B}" type="presOf" srcId="{621B6813-E8DF-4627-A2CA-CF8FAC4AF70B}" destId="{B28BC1E2-61AC-4EB0-93F6-47DDE864CC54}" srcOrd="0" destOrd="0" presId="urn:microsoft.com/office/officeart/2005/8/layout/default#4"/>
    <dgm:cxn modelId="{3BFE378D-B408-444B-B891-FA2E6D471040}" srcId="{01C0507E-52B7-485A-9F33-472670F8DE29}" destId="{016C8B2F-FF01-4E94-B2A4-AFFFD96E1D40}" srcOrd="1" destOrd="0" parTransId="{4DBC5B97-5412-4ACB-A829-3D0C01C81B9F}" sibTransId="{27183D33-9C3B-4DCC-A139-F8F98C131689}"/>
    <dgm:cxn modelId="{23DCB904-98C5-45BE-AFEA-6F59501E006B}" type="presOf" srcId="{493AE64F-5FA1-4733-9C7B-25B3C902D3E1}" destId="{42FC898A-BD7E-45FA-9D04-C99F0D3B0104}" srcOrd="0" destOrd="0" presId="urn:microsoft.com/office/officeart/2005/8/layout/default#4"/>
    <dgm:cxn modelId="{46071F94-0CC5-4FC5-B830-0F0D2502A60B}" type="presOf" srcId="{01C0507E-52B7-485A-9F33-472670F8DE29}" destId="{1C042F3F-624D-45B6-AD83-96758043382D}" srcOrd="0" destOrd="0" presId="urn:microsoft.com/office/officeart/2005/8/layout/default#4"/>
    <dgm:cxn modelId="{BEDA97F4-75F9-4DF0-B908-2E71CBDC6AA3}" type="presOf" srcId="{016C8B2F-FF01-4E94-B2A4-AFFFD96E1D40}" destId="{BC30CFD5-8128-4795-8873-1A651F5C7292}" srcOrd="0" destOrd="0" presId="urn:microsoft.com/office/officeart/2005/8/layout/default#4"/>
    <dgm:cxn modelId="{3CA54449-2087-482D-B724-05AB0509DA7F}" srcId="{01C0507E-52B7-485A-9F33-472670F8DE29}" destId="{493AE64F-5FA1-4733-9C7B-25B3C902D3E1}" srcOrd="2" destOrd="0" parTransId="{F44A2239-62AA-4B3A-8A02-F6922107BB48}" sibTransId="{598BA765-D45C-481C-805E-43088B589900}"/>
    <dgm:cxn modelId="{66E3F652-893F-4C8C-A01B-30D0FE8A7F58}" srcId="{01C0507E-52B7-485A-9F33-472670F8DE29}" destId="{621B6813-E8DF-4627-A2CA-CF8FAC4AF70B}" srcOrd="0" destOrd="0" parTransId="{F9776B52-0F32-4AC6-8774-0B5092BF4635}" sibTransId="{B51A03B7-D89B-44A7-965A-4F1BBB06195D}"/>
    <dgm:cxn modelId="{50421D4F-ADE3-4CA0-8945-AB16F87CD51E}" type="presParOf" srcId="{1C042F3F-624D-45B6-AD83-96758043382D}" destId="{B28BC1E2-61AC-4EB0-93F6-47DDE864CC54}" srcOrd="0" destOrd="0" presId="urn:microsoft.com/office/officeart/2005/8/layout/default#4"/>
    <dgm:cxn modelId="{75D1D21F-0ED9-4FBC-8E3E-A1EC4E7F8D50}" type="presParOf" srcId="{1C042F3F-624D-45B6-AD83-96758043382D}" destId="{E6000DE2-A308-4CEB-8411-607F241F8B7F}" srcOrd="1" destOrd="0" presId="urn:microsoft.com/office/officeart/2005/8/layout/default#4"/>
    <dgm:cxn modelId="{52FC7505-3D91-4CA7-8704-28895B4FF655}" type="presParOf" srcId="{1C042F3F-624D-45B6-AD83-96758043382D}" destId="{BC30CFD5-8128-4795-8873-1A651F5C7292}" srcOrd="2" destOrd="0" presId="urn:microsoft.com/office/officeart/2005/8/layout/default#4"/>
    <dgm:cxn modelId="{53B20A0C-C6F4-447B-BD93-12FBD4F682C3}" type="presParOf" srcId="{1C042F3F-624D-45B6-AD83-96758043382D}" destId="{AB39D82C-CCBD-43AA-8A3B-BD3997F98295}" srcOrd="3" destOrd="0" presId="urn:microsoft.com/office/officeart/2005/8/layout/default#4"/>
    <dgm:cxn modelId="{58DC5AE9-C931-4A41-B139-7A4D139297EC}" type="presParOf" srcId="{1C042F3F-624D-45B6-AD83-96758043382D}" destId="{42FC898A-BD7E-45FA-9D04-C99F0D3B0104}" srcOrd="4" destOrd="0" presId="urn:microsoft.com/office/officeart/2005/8/layout/default#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AEFEC36-D326-431D-A26C-D1194CDBDBBB}" type="doc">
      <dgm:prSet loTypeId="urn:microsoft.com/office/officeart/2005/8/layout/default#5" loCatId="list" qsTypeId="urn:microsoft.com/office/officeart/2005/8/quickstyle/simple1#5" qsCatId="simple" csTypeId="urn:microsoft.com/office/officeart/2005/8/colors/accent1_2#5" csCatId="accent1" phldr="1"/>
      <dgm:spPr/>
      <dgm:t>
        <a:bodyPr/>
        <a:lstStyle/>
        <a:p>
          <a:endParaRPr lang="zh-CN" altLang="en-US"/>
        </a:p>
      </dgm:t>
    </dgm:pt>
    <dgm:pt modelId="{DAED6C58-218E-4284-A897-5D21E624E04E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频带</a:t>
          </a:r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利用率</a:t>
          </a:r>
        </a:p>
        <a:p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2FSK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最低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932CBBDB-5827-456B-81DA-CF2FC26DEF8F}" type="parTrans" cxnId="{1ECD08A4-C935-47F4-8F03-0E5BCEDAD436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FF4390D-CAF8-48E6-A48F-58617E73BF69}" type="sibTrans" cxnId="{1ECD08A4-C935-47F4-8F03-0E5BCEDAD436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F843123-9259-4DC9-A9AE-0C97AA684DD2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误码率</a:t>
          </a:r>
        </a:p>
        <a:p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2ASK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最高</a:t>
          </a:r>
        </a:p>
        <a:p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2PSK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最低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A9D56A71-17DD-462C-8A2F-4DD1DB4885AB}" type="parTrans" cxnId="{CD8FC743-1D3D-40E7-90C9-72085BBD84A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45EC152-792D-4CAA-BEA9-CA890F879255}" type="sibTrans" cxnId="{CD8FC743-1D3D-40E7-90C9-72085BBD84A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34B63C5-F25C-4218-9CB6-6D1477CCA83B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对信道特性的</a:t>
          </a:r>
          <a:r>
            <a:rPr lang="zh-CN" altLang="en-US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敏感性</a:t>
          </a:r>
        </a:p>
        <a:p>
          <a:r>
            <a:rPr lang="en-US" altLang="zh-CN" sz="2400" dirty="0" smtClean="0">
              <a:latin typeface="Microsoft YaHei" charset="-122"/>
              <a:ea typeface="Microsoft YaHei" charset="-122"/>
              <a:cs typeface="Microsoft YaHei" charset="-122"/>
            </a:rPr>
            <a:t>2AKS</a:t>
          </a:r>
          <a:r>
            <a:rPr lang="zh-CN" altLang="en-US" sz="2400" dirty="0" smtClean="0">
              <a:latin typeface="Microsoft YaHei" charset="-122"/>
              <a:ea typeface="Microsoft YaHei" charset="-122"/>
              <a:cs typeface="Microsoft YaHei" charset="-122"/>
            </a:rPr>
            <a:t>最差</a:t>
          </a:r>
          <a:endParaRPr lang="zh-CN" altLang="en-US" sz="24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6D321DF-0BB6-4B14-AEA1-A862879798B2}" type="parTrans" cxnId="{4D7E0445-76E6-47DD-8AFB-C0E2C6235766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654F518-0C70-494C-AF68-88F0DDBC12D1}" type="sibTrans" cxnId="{4D7E0445-76E6-47DD-8AFB-C0E2C6235766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7C5B37C7-46B8-4269-814A-66D23006072C}" type="pres">
      <dgm:prSet presAssocID="{9AEFEC36-D326-431D-A26C-D1194CDBDBBB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ECE1006-B5F5-4265-B15B-7DF39730CEA6}" type="pres">
      <dgm:prSet presAssocID="{DAED6C58-218E-4284-A897-5D21E624E04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CFB9D2-9389-4F96-8BD8-32A71F07C329}" type="pres">
      <dgm:prSet presAssocID="{DFF4390D-CAF8-48E6-A48F-58617E73BF69}" presName="sibTrans" presStyleCnt="0"/>
      <dgm:spPr/>
    </dgm:pt>
    <dgm:pt modelId="{E6C0B230-0562-4FC9-B069-A0C981442BA9}" type="pres">
      <dgm:prSet presAssocID="{EF843123-9259-4DC9-A9AE-0C97AA684DD2}" presName="node" presStyleLbl="node1" presStyleIdx="1" presStyleCnt="3" custScaleY="14171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375FE5F-DA57-4574-9FFE-C0032C6B2929}" type="pres">
      <dgm:prSet presAssocID="{E45EC152-792D-4CAA-BEA9-CA890F879255}" presName="sibTrans" presStyleCnt="0"/>
      <dgm:spPr/>
    </dgm:pt>
    <dgm:pt modelId="{1CA072E4-7128-4613-BEF5-ADBBAED328CC}" type="pres">
      <dgm:prSet presAssocID="{E34B63C5-F25C-4218-9CB6-6D1477CCA83B}" presName="node" presStyleLbl="node1" presStyleIdx="2" presStyleCnt="3" custScaleX="1256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194748A-C7AF-40E0-9FD0-44C56819D074}" type="presOf" srcId="{EF843123-9259-4DC9-A9AE-0C97AA684DD2}" destId="{E6C0B230-0562-4FC9-B069-A0C981442BA9}" srcOrd="0" destOrd="0" presId="urn:microsoft.com/office/officeart/2005/8/layout/default#5"/>
    <dgm:cxn modelId="{A5543BB3-73DB-4C8E-AECA-A5B4EFDB03FF}" type="presOf" srcId="{9AEFEC36-D326-431D-A26C-D1194CDBDBBB}" destId="{7C5B37C7-46B8-4269-814A-66D23006072C}" srcOrd="0" destOrd="0" presId="urn:microsoft.com/office/officeart/2005/8/layout/default#5"/>
    <dgm:cxn modelId="{4D7E0445-76E6-47DD-8AFB-C0E2C6235766}" srcId="{9AEFEC36-D326-431D-A26C-D1194CDBDBBB}" destId="{E34B63C5-F25C-4218-9CB6-6D1477CCA83B}" srcOrd="2" destOrd="0" parTransId="{76D321DF-0BB6-4B14-AEA1-A862879798B2}" sibTransId="{C654F518-0C70-494C-AF68-88F0DDBC12D1}"/>
    <dgm:cxn modelId="{CD8FC743-1D3D-40E7-90C9-72085BBD84AF}" srcId="{9AEFEC36-D326-431D-A26C-D1194CDBDBBB}" destId="{EF843123-9259-4DC9-A9AE-0C97AA684DD2}" srcOrd="1" destOrd="0" parTransId="{A9D56A71-17DD-462C-8A2F-4DD1DB4885AB}" sibTransId="{E45EC152-792D-4CAA-BEA9-CA890F879255}"/>
    <dgm:cxn modelId="{1ECD08A4-C935-47F4-8F03-0E5BCEDAD436}" srcId="{9AEFEC36-D326-431D-A26C-D1194CDBDBBB}" destId="{DAED6C58-218E-4284-A897-5D21E624E04E}" srcOrd="0" destOrd="0" parTransId="{932CBBDB-5827-456B-81DA-CF2FC26DEF8F}" sibTransId="{DFF4390D-CAF8-48E6-A48F-58617E73BF69}"/>
    <dgm:cxn modelId="{A9FB6F1B-C55B-4638-9F1F-EB93E1247023}" type="presOf" srcId="{E34B63C5-F25C-4218-9CB6-6D1477CCA83B}" destId="{1CA072E4-7128-4613-BEF5-ADBBAED328CC}" srcOrd="0" destOrd="0" presId="urn:microsoft.com/office/officeart/2005/8/layout/default#5"/>
    <dgm:cxn modelId="{231BBC19-0509-457C-BBC7-60A1E654BF28}" type="presOf" srcId="{DAED6C58-218E-4284-A897-5D21E624E04E}" destId="{9ECE1006-B5F5-4265-B15B-7DF39730CEA6}" srcOrd="0" destOrd="0" presId="urn:microsoft.com/office/officeart/2005/8/layout/default#5"/>
    <dgm:cxn modelId="{0DECD54E-5659-476D-A7F0-75F8C08DDB19}" type="presParOf" srcId="{7C5B37C7-46B8-4269-814A-66D23006072C}" destId="{9ECE1006-B5F5-4265-B15B-7DF39730CEA6}" srcOrd="0" destOrd="0" presId="urn:microsoft.com/office/officeart/2005/8/layout/default#5"/>
    <dgm:cxn modelId="{FF8ED89B-4177-4A48-9022-6C6AB3AA4E8D}" type="presParOf" srcId="{7C5B37C7-46B8-4269-814A-66D23006072C}" destId="{D5CFB9D2-9389-4F96-8BD8-32A71F07C329}" srcOrd="1" destOrd="0" presId="urn:microsoft.com/office/officeart/2005/8/layout/default#5"/>
    <dgm:cxn modelId="{9D0914CD-8819-4B6D-A111-96EFB2D46556}" type="presParOf" srcId="{7C5B37C7-46B8-4269-814A-66D23006072C}" destId="{E6C0B230-0562-4FC9-B069-A0C981442BA9}" srcOrd="2" destOrd="0" presId="urn:microsoft.com/office/officeart/2005/8/layout/default#5"/>
    <dgm:cxn modelId="{1E4E3CCB-86AC-40BE-82C6-D9CB5DBBCEC4}" type="presParOf" srcId="{7C5B37C7-46B8-4269-814A-66D23006072C}" destId="{7375FE5F-DA57-4574-9FFE-C0032C6B2929}" srcOrd="3" destOrd="0" presId="urn:microsoft.com/office/officeart/2005/8/layout/default#5"/>
    <dgm:cxn modelId="{E25B4C47-4F27-4BF3-8CD1-3CC1C5E1AE60}" type="presParOf" srcId="{7C5B37C7-46B8-4269-814A-66D23006072C}" destId="{1CA072E4-7128-4613-BEF5-ADBBAED328CC}" srcOrd="4" destOrd="0" presId="urn:microsoft.com/office/officeart/2005/8/layout/default#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8BC1E2-61AC-4EB0-93F6-47DDE864CC54}">
      <dsp:nvSpPr>
        <dsp:cNvPr id="0" name=""/>
        <dsp:cNvSpPr/>
      </dsp:nvSpPr>
      <dsp:spPr>
        <a:xfrm>
          <a:off x="0" y="647379"/>
          <a:ext cx="2720901" cy="163254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二进制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幅移键控（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2ASK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）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阿福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0" y="647379"/>
        <a:ext cx="2720901" cy="1632540"/>
      </dsp:txXfrm>
    </dsp:sp>
    <dsp:sp modelId="{BC30CFD5-8128-4795-8873-1A651F5C7292}">
      <dsp:nvSpPr>
        <dsp:cNvPr id="0" name=""/>
        <dsp:cNvSpPr/>
      </dsp:nvSpPr>
      <dsp:spPr>
        <a:xfrm>
          <a:off x="2992991" y="647379"/>
          <a:ext cx="2720901" cy="163254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二进制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频移键控（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2FSK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）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扶贫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992991" y="647379"/>
        <a:ext cx="2720901" cy="1632540"/>
      </dsp:txXfrm>
    </dsp:sp>
    <dsp:sp modelId="{42FC898A-BD7E-45FA-9D04-C99F0D3B0104}">
      <dsp:nvSpPr>
        <dsp:cNvPr id="0" name=""/>
        <dsp:cNvSpPr/>
      </dsp:nvSpPr>
      <dsp:spPr>
        <a:xfrm>
          <a:off x="5985982" y="647379"/>
          <a:ext cx="2720901" cy="163254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二进制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相移键控（</a:t>
          </a: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2PSK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）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橡皮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985982" y="647379"/>
        <a:ext cx="2720901" cy="16325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CE1006-B5F5-4265-B15B-7DF39730CEA6}">
      <dsp:nvSpPr>
        <dsp:cNvPr id="0" name=""/>
        <dsp:cNvSpPr/>
      </dsp:nvSpPr>
      <dsp:spPr>
        <a:xfrm>
          <a:off x="3962" y="678750"/>
          <a:ext cx="2598610" cy="155916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频带</a:t>
          </a: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利用率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2FSK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最低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962" y="678750"/>
        <a:ext cx="2598610" cy="1559166"/>
      </dsp:txXfrm>
    </dsp:sp>
    <dsp:sp modelId="{E6C0B230-0562-4FC9-B069-A0C981442BA9}">
      <dsp:nvSpPr>
        <dsp:cNvPr id="0" name=""/>
        <dsp:cNvSpPr/>
      </dsp:nvSpPr>
      <dsp:spPr>
        <a:xfrm>
          <a:off x="2862433" y="353563"/>
          <a:ext cx="2598610" cy="2209541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误码率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2ASK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最高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2PSK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最低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862433" y="353563"/>
        <a:ext cx="2598610" cy="2209541"/>
      </dsp:txXfrm>
    </dsp:sp>
    <dsp:sp modelId="{1CA072E4-7128-4613-BEF5-ADBBAED328CC}">
      <dsp:nvSpPr>
        <dsp:cNvPr id="0" name=""/>
        <dsp:cNvSpPr/>
      </dsp:nvSpPr>
      <dsp:spPr>
        <a:xfrm>
          <a:off x="5720904" y="678750"/>
          <a:ext cx="3264919" cy="1559166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对信道特性的</a:t>
          </a:r>
          <a:r>
            <a:rPr lang="zh-CN" altLang="en-US" sz="2400" kern="12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rPr>
            <a:t>敏感性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2AKS</a:t>
          </a:r>
          <a:r>
            <a:rPr lang="zh-CN" altLang="en-US" sz="2400" kern="1200" dirty="0" smtClean="0">
              <a:latin typeface="Microsoft YaHei" charset="-122"/>
              <a:ea typeface="Microsoft YaHei" charset="-122"/>
              <a:cs typeface="Microsoft YaHei" charset="-122"/>
            </a:rPr>
            <a:t>最差</a:t>
          </a:r>
          <a:endParaRPr lang="zh-CN" altLang="en-US" sz="24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5720904" y="678750"/>
        <a:ext cx="3264919" cy="15591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4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#5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off" val="ctr"/>
          <dgm:param type="contDir" val="sameDir"/>
          <dgm:param type="grDir" val="tL"/>
          <dgm:param type="flowDir" val="row"/>
        </dgm:alg>
      </dgm:if>
      <dgm:else name="Name2">
        <dgm:alg type="snake">
          <dgm:param type="off" val="ctr"/>
          <dgm:param type="contDir" val="sameDir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2019/7/4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位置不一样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9104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特定的时刻在它循环中的位置：一种它是否在波峰、波谷或它们之间的某点的标度。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位置不一样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837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相位</a:t>
            </a:r>
            <a:r>
              <a:rPr kumimoji="1" lang="en-US" altLang="zh-CN" dirty="0" smtClean="0"/>
              <a:t>fi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554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幅移键控、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频移键控、相移键控又具体应用在不同进制中，但是最常用的是二进制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4454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码元：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次方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47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码元：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次方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1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相当于选择两个不同频率的载波</a:t>
            </a:r>
            <a:r>
              <a:rPr kumimoji="1" lang="en-US" altLang="zh-CN" dirty="0" smtClean="0"/>
              <a:t>~f1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f2~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712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342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3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频带利用率：一个码元，可以表示多个数字基带信号；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0006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9219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数据终端设备：计算机；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数据通信设备：调制解调器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631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水晶头</a:t>
            </a:r>
            <a:r>
              <a:rPr lang="en-US" altLang="zh-CN" dirty="0" smtClean="0"/>
              <a:t>8</a:t>
            </a:r>
            <a:r>
              <a:rPr lang="zh-CN" altLang="en-US" dirty="0" smtClean="0"/>
              <a:t>角线</a:t>
            </a:r>
            <a:r>
              <a:rPr lang="en-US" altLang="zh-CN" dirty="0" smtClean="0"/>
              <a:t>~</a:t>
            </a:r>
            <a:r>
              <a:rPr lang="zh-CN" altLang="en-US" dirty="0" smtClean="0"/>
              <a:t>引脚数目</a:t>
            </a:r>
            <a:r>
              <a:rPr lang="en-US" altLang="zh-CN" dirty="0" smtClean="0"/>
              <a:t>~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信道上，电压范围。某网络用</a:t>
            </a:r>
            <a:r>
              <a:rPr lang="en-US" altLang="zh-CN" dirty="0" smtClean="0"/>
              <a:t>10</a:t>
            </a:r>
            <a:r>
              <a:rPr lang="zh-CN" altLang="en-US" dirty="0" smtClean="0"/>
              <a:t>负</a:t>
            </a:r>
            <a:r>
              <a:rPr lang="en-US" altLang="zh-CN" dirty="0" smtClean="0"/>
              <a:t>-15</a:t>
            </a:r>
            <a:r>
              <a:rPr lang="zh-CN" altLang="en-US" dirty="0" smtClean="0"/>
              <a:t>负表示</a:t>
            </a:r>
            <a:r>
              <a:rPr lang="en-US" altLang="zh-CN" dirty="0" smtClean="0"/>
              <a:t>1.</a:t>
            </a:r>
            <a:r>
              <a:rPr lang="zh-CN" altLang="en-US" dirty="0" smtClean="0"/>
              <a:t>用负</a:t>
            </a:r>
            <a:r>
              <a:rPr lang="en-US" altLang="zh-CN" dirty="0" smtClean="0"/>
              <a:t>10</a:t>
            </a:r>
            <a:r>
              <a:rPr lang="zh-CN" altLang="en-US" dirty="0" smtClean="0"/>
              <a:t>负到付</a:t>
            </a:r>
            <a:r>
              <a:rPr lang="en-US" altLang="zh-CN" dirty="0" smtClean="0"/>
              <a:t>15</a:t>
            </a:r>
            <a:r>
              <a:rPr lang="zh-CN" altLang="en-US" dirty="0" smtClean="0"/>
              <a:t>付表示</a:t>
            </a:r>
            <a:r>
              <a:rPr lang="en-US" altLang="zh-CN" dirty="0" smtClean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9923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高电平表示什么含义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77257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时序规程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394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移动网络一定是无线网络</a:t>
            </a: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60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356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085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无线主机：运行应用程序的端系统</a:t>
            </a:r>
            <a:r>
              <a:rPr lang="zh-CN" altLang="en-US" dirty="0" smtClean="0"/>
              <a:t>设备（手机或电脑）</a:t>
            </a:r>
            <a:endParaRPr lang="zh-CN" altLang="en-US" dirty="0"/>
          </a:p>
          <a:p>
            <a:r>
              <a:rPr lang="zh-CN" altLang="en-US" dirty="0"/>
              <a:t>无线链路</a:t>
            </a:r>
            <a:r>
              <a:rPr lang="zh-CN" altLang="en-US" dirty="0" smtClean="0"/>
              <a:t>：电磁波。</a:t>
            </a:r>
            <a:endParaRPr lang="en-US" altLang="zh-CN" dirty="0" smtClean="0"/>
          </a:p>
          <a:p>
            <a:r>
              <a:rPr lang="zh-CN" altLang="en-US" dirty="0" smtClean="0"/>
              <a:t>基站</a:t>
            </a:r>
            <a:r>
              <a:rPr lang="zh-CN" altLang="en-US" dirty="0"/>
              <a:t>：无线网络基础设施的一个关键部分</a:t>
            </a:r>
            <a:r>
              <a:rPr lang="zh-CN" altLang="en-US" dirty="0" smtClean="0"/>
              <a:t>。接收主机发送的数据，发送主机发送的设备。</a:t>
            </a:r>
            <a:endParaRPr lang="en-US" altLang="zh-CN" dirty="0" smtClean="0"/>
          </a:p>
          <a:p>
            <a:r>
              <a:rPr lang="zh-CN" altLang="en-US" dirty="0" smtClean="0"/>
              <a:t>       中继</a:t>
            </a:r>
            <a:endParaRPr lang="zh-CN" altLang="en-US" dirty="0"/>
          </a:p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网络基础设施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:</a:t>
            </a: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通常指大规模有线网络。</a:t>
            </a:r>
          </a:p>
        </p:txBody>
      </p:sp>
    </p:spTree>
    <p:extLst>
      <p:ext uri="{BB962C8B-B14F-4D97-AF65-F5344CB8AC3E}">
        <p14:creationId xmlns:p14="http://schemas.microsoft.com/office/powerpoint/2010/main" val="16845226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无线主机：运行应用程序的端系统设备</a:t>
            </a:r>
          </a:p>
          <a:p>
            <a:r>
              <a:rPr lang="zh-CN" altLang="en-US"/>
              <a:t>无线链路：主机通过一个无线通信链路连接到一个基站或者另一台无线主机。</a:t>
            </a:r>
          </a:p>
          <a:p>
            <a:r>
              <a:rPr lang="zh-CN" altLang="en-US"/>
              <a:t>基站：无线网络基础设施的一个关键部分。负责向与之相关联的无线主机发送数据和接收主机发送的数据。</a:t>
            </a:r>
          </a:p>
          <a:p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网络基础设施</a:t>
            </a:r>
            <a:r>
              <a:rPr lang="en-US" altLang="zh-CN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:</a:t>
            </a:r>
            <a:r>
              <a:rPr lang="zh-CN" altLang="en-US" dirty="0" smtClean="0">
                <a:latin typeface="手札体-简粗体" panose="03000700000000000000" pitchFamily="66" charset="-122"/>
                <a:ea typeface="手札体-简粗体" panose="03000700000000000000" pitchFamily="66" charset="-122"/>
                <a:sym typeface="+mn-ea"/>
              </a:rPr>
              <a:t>通常指大规模有线网络。</a:t>
            </a:r>
          </a:p>
        </p:txBody>
      </p:sp>
    </p:spTree>
    <p:extLst>
      <p:ext uri="{BB962C8B-B14F-4D97-AF65-F5344CB8AC3E}">
        <p14:creationId xmlns:p14="http://schemas.microsoft.com/office/powerpoint/2010/main" val="1548637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无线链路区别与有线链路的地方。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干扰</a:t>
            </a:r>
            <a:r>
              <a:rPr kumimoji="1" lang="en-US" altLang="zh-CN" dirty="0" err="1" smtClean="0"/>
              <a:t>WiFi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2.4Ghz</a:t>
            </a:r>
            <a:r>
              <a:rPr kumimoji="1" lang="zh-CN" altLang="en-US" dirty="0" smtClean="0"/>
              <a:t>频段一样，回次相互干扰</a:t>
            </a:r>
            <a:endParaRPr kumimoji="1" lang="en-US" altLang="zh-CN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多径传播</a:t>
            </a:r>
            <a:r>
              <a:rPr kumimoji="1" lang="zh-CN" altLang="en-US" sz="1200" dirty="0" smtClean="0">
                <a:latin typeface="+mn-lt"/>
                <a:ea typeface="+mn-ea"/>
                <a:cs typeface="+mn-cs"/>
              </a:rPr>
              <a:t>：信号的衰减和时延随机变化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47609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二、隐藏站现象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(hidden terminal problem)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、站点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都向站点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发送数据；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、站点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之间有物理阻挡，双方都无法检测出对方发送的信号。</a:t>
            </a:r>
          </a:p>
          <a:p>
            <a:pPr>
              <a:lnSpc>
                <a:spcPct val="150000"/>
              </a:lnSpc>
            </a:pP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、站点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都向站点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B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发送数据时，发生碰撞，站点</a:t>
            </a:r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B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无法正确接收任何一方的数据。</a:t>
            </a: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4431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不同的电磁波对应的传输距离，速率的对比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855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667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情况一：从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楼下到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楼，我移动了吗？物理位置移动了，但是我还是接入的同一个网络。所以从网络层角度看我没动。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情况二：现在太晚了，我得回家。叫了滴滴，我一直在直播。所以这时候我的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连接没断，但是我的接入网络不同了，从网络层看，我是移动的。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情况三：我下班回家，关机。从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楼道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楼，我自己开车，电脑关机，回家之后再开机上网。从网络层角度分析我动了，但是没有和某个应用进程保持连接。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026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情况二的时候，我和对方一直在通信，对方一直在给我发送数据。所以得知道我的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地址，那这个时候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地址保持不变，会给双方带来很大的便利。就需要用到移动寻址。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情况三的时候，我的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变不变就无所谓了。因为没有一个应用程序一直在跟我保持通信。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472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情况二的时候，我和对方一直在通信，对方一直在给我发送数据。所以得知道我的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地址，那这个时候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地址保持不变，会给双方带来很大的便利。就需要用到移动寻址。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情况三的时候，我的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变不变就无所谓了。因为没有一个应用程序一直在跟我保持通信。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2869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情况二的时候，我和对方一直在通信，对方一直在给我发送数据。所以得知道我的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地址，那这个时候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地址保持不变，会给双方带来很大的便利。就需要用到移动寻址。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情况三的时候，我的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变不变就无所谓了。因为没有一个应用程序一直在跟我保持通信。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842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情况二的时候，我和对方一直在通信，对方一直在给我发送数据。所以得知道我的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地址，那这个时候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地址保持不变，会给双方带来很大的便利。就需要用到移动寻址。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情况三的时候，我的</a:t>
            </a:r>
            <a:r>
              <a:rPr kumimoji="1" lang="en-US" altLang="zh-CN" dirty="0" err="1" smtClean="0"/>
              <a:t>Ip</a:t>
            </a:r>
            <a:r>
              <a:rPr kumimoji="1" lang="zh-CN" altLang="en-US" dirty="0" smtClean="0"/>
              <a:t>变不变就无所谓了。因为没有一个应用程序一直在跟我保持通信。</a:t>
            </a:r>
            <a:endParaRPr kumimoji="1"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273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002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永久地址</a:t>
            </a:r>
            <a:endParaRPr kumimoji="1" lang="en-US" altLang="zh-CN" dirty="0" smtClean="0"/>
          </a:p>
          <a:p>
            <a:r>
              <a:rPr kumimoji="1" lang="zh-CN" altLang="en-US" dirty="0" smtClean="0"/>
              <a:t>转交地址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421321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归属代理除了负责与外部代理交互以及跟踪移动结点的</a:t>
            </a:r>
            <a:r>
              <a:rPr lang="en-US" altLang="zh-CN"/>
              <a:t>COA</a:t>
            </a:r>
            <a:r>
              <a:rPr lang="zh-CN" altLang="en-US"/>
              <a:t>外，还负责监视到达的数据报。</a:t>
            </a:r>
          </a:p>
        </p:txBody>
      </p:sp>
    </p:spTree>
    <p:extLst>
      <p:ext uri="{BB962C8B-B14F-4D97-AF65-F5344CB8AC3E}">
        <p14:creationId xmlns:p14="http://schemas.microsoft.com/office/powerpoint/2010/main" val="797407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150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相位</a:t>
            </a:r>
            <a:r>
              <a:rPr kumimoji="1" lang="en-US" altLang="zh-CN" dirty="0" smtClean="0"/>
              <a:t>fi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9276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相位</a:t>
            </a:r>
            <a:r>
              <a:rPr kumimoji="1" lang="en-US" altLang="zh-CN" dirty="0" smtClean="0"/>
              <a:t>fi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705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波峰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到</a:t>
            </a:r>
            <a:r>
              <a:rPr lang="zh-CN" altLang="en-US" sz="12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波谷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的距离的一半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高矮不一样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8796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胖瘦不一样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368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胖瘦不一样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27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5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tags" Target="../tags/tag127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tags" Target="../tags/tag128.xml"/><Relationship Id="rId2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tags" Target="../tags/tag129.xml"/><Relationship Id="rId2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tags" Target="../tags/tag130.xml"/><Relationship Id="rId2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tags" Target="../tags/tag131.xml"/><Relationship Id="rId2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tags" Target="../tags/tag132.xml"/><Relationship Id="rId2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tags" Target="../tags/tag133.xml"/><Relationship Id="rId2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tags" Target="../tags/tag134.xml"/><Relationship Id="rId2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tags" Target="../tags/tag135.xml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6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6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7.tiff"/><Relationship Id="rId1" Type="http://schemas.openxmlformats.org/officeDocument/2006/relationships/tags" Target="../tags/tag28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7.tiff"/><Relationship Id="rId1" Type="http://schemas.openxmlformats.org/officeDocument/2006/relationships/tags" Target="../tags/tag29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8.png"/><Relationship Id="rId1" Type="http://schemas.openxmlformats.org/officeDocument/2006/relationships/tags" Target="../tags/tag30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9.png"/><Relationship Id="rId1" Type="http://schemas.openxmlformats.org/officeDocument/2006/relationships/tags" Target="../tags/tag32.xml"/><Relationship Id="rId2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1" Type="http://schemas.openxmlformats.org/officeDocument/2006/relationships/tags" Target="../tags/tag33.xml"/><Relationship Id="rId2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tags" Target="../tags/tag35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tags" Target="../tags/tag3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37.x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38.x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4.png"/><Relationship Id="rId1" Type="http://schemas.openxmlformats.org/officeDocument/2006/relationships/tags" Target="../tags/tag42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tags" Target="../tags/tag20.xml"/><Relationship Id="rId21" Type="http://schemas.openxmlformats.org/officeDocument/2006/relationships/slideLayout" Target="../slideLayouts/slideLayout7.xml"/><Relationship Id="rId22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1" Type="http://schemas.openxmlformats.org/officeDocument/2006/relationships/tags" Target="../tags/tag44.x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6.png"/><Relationship Id="rId1" Type="http://schemas.openxmlformats.org/officeDocument/2006/relationships/tags" Target="../tags/tag45.x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58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tags" Target="../tags/tag5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19.tiff"/><Relationship Id="rId1" Type="http://schemas.openxmlformats.org/officeDocument/2006/relationships/tags" Target="../tags/tag60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6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64.xml"/><Relationship Id="rId2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20" Type="http://schemas.openxmlformats.org/officeDocument/2006/relationships/tags" Target="../tags/tag89.xml"/><Relationship Id="rId21" Type="http://schemas.openxmlformats.org/officeDocument/2006/relationships/slideLayout" Target="../slideLayouts/slideLayout7.xml"/><Relationship Id="rId22" Type="http://schemas.openxmlformats.org/officeDocument/2006/relationships/notesSlide" Target="../notesSlides/notesSlide28.xml"/><Relationship Id="rId10" Type="http://schemas.openxmlformats.org/officeDocument/2006/relationships/tags" Target="../tags/tag79.xml"/><Relationship Id="rId11" Type="http://schemas.openxmlformats.org/officeDocument/2006/relationships/tags" Target="../tags/tag80.xml"/><Relationship Id="rId12" Type="http://schemas.openxmlformats.org/officeDocument/2006/relationships/tags" Target="../tags/tag81.xml"/><Relationship Id="rId13" Type="http://schemas.openxmlformats.org/officeDocument/2006/relationships/tags" Target="../tags/tag82.xml"/><Relationship Id="rId14" Type="http://schemas.openxmlformats.org/officeDocument/2006/relationships/tags" Target="../tags/tag83.xml"/><Relationship Id="rId15" Type="http://schemas.openxmlformats.org/officeDocument/2006/relationships/tags" Target="../tags/tag84.xml"/><Relationship Id="rId16" Type="http://schemas.openxmlformats.org/officeDocument/2006/relationships/tags" Target="../tags/tag85.xml"/><Relationship Id="rId17" Type="http://schemas.openxmlformats.org/officeDocument/2006/relationships/tags" Target="../tags/tag86.xml"/><Relationship Id="rId18" Type="http://schemas.openxmlformats.org/officeDocument/2006/relationships/tags" Target="../tags/tag87.xml"/><Relationship Id="rId19" Type="http://schemas.openxmlformats.org/officeDocument/2006/relationships/tags" Target="../tags/tag88.xml"/><Relationship Id="rId1" Type="http://schemas.openxmlformats.org/officeDocument/2006/relationships/tags" Target="../tags/tag70.xml"/><Relationship Id="rId2" Type="http://schemas.openxmlformats.org/officeDocument/2006/relationships/tags" Target="../tags/tag71.xml"/><Relationship Id="rId3" Type="http://schemas.openxmlformats.org/officeDocument/2006/relationships/tags" Target="../tags/tag72.xml"/><Relationship Id="rId4" Type="http://schemas.openxmlformats.org/officeDocument/2006/relationships/tags" Target="../tags/tag73.xml"/><Relationship Id="rId5" Type="http://schemas.openxmlformats.org/officeDocument/2006/relationships/tags" Target="../tags/tag74.xml"/><Relationship Id="rId6" Type="http://schemas.openxmlformats.org/officeDocument/2006/relationships/tags" Target="../tags/tag75.xml"/><Relationship Id="rId7" Type="http://schemas.openxmlformats.org/officeDocument/2006/relationships/tags" Target="../tags/tag76.xml"/><Relationship Id="rId8" Type="http://schemas.openxmlformats.org/officeDocument/2006/relationships/tags" Target="../tags/tag7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image" Target="../media/image21.png"/><Relationship Id="rId1" Type="http://schemas.openxmlformats.org/officeDocument/2006/relationships/tags" Target="../tags/tag90.xml"/><Relationship Id="rId2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9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9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1" Type="http://schemas.openxmlformats.org/officeDocument/2006/relationships/tags" Target="../tags/tag93.xml"/><Relationship Id="rId2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1" Type="http://schemas.openxmlformats.org/officeDocument/2006/relationships/tags" Target="../tags/tag94.xml"/><Relationship Id="rId2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95.x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24.jpeg"/><Relationship Id="rId1" Type="http://schemas.openxmlformats.org/officeDocument/2006/relationships/tags" Target="../tags/tag96.xml"/><Relationship Id="rId2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99.xml"/><Relationship Id="rId2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100.xml"/><Relationship Id="rId2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tags" Target="../tags/tag101.xml"/><Relationship Id="rId2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102.xml"/><Relationship Id="rId2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103.xml"/><Relationship Id="rId2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tags" Target="../tags/tag104.xml"/><Relationship Id="rId2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tags" Target="../tags/tag105.xml"/><Relationship Id="rId2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106.xml"/><Relationship Id="rId2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107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4.tiff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108.xml"/><Relationship Id="rId2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109.xml"/><Relationship Id="rId2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110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6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11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tags" Target="../tags/tag11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tags" Target="../tags/tag11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3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11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0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tags" Target="../tags/tag11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tags" Target="../tags/tag116.xml"/><Relationship Id="rId2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ags" Target="../tags/tag24.xml"/><Relationship Id="rId2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4" Type="http://schemas.openxmlformats.org/officeDocument/2006/relationships/image" Target="../media/image26.jpeg"/><Relationship Id="rId1" Type="http://schemas.openxmlformats.org/officeDocument/2006/relationships/tags" Target="../tags/tag117.xml"/><Relationship Id="rId2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tags" Target="../tags/tag118.xml"/><Relationship Id="rId2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tags" Target="../tags/tag119.xml"/><Relationship Id="rId2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tags" Target="../tags/tag120.xml"/><Relationship Id="rId2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tags" Target="../tags/tag121.xml"/><Relationship Id="rId2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4" Type="http://schemas.openxmlformats.org/officeDocument/2006/relationships/image" Target="../media/image27.jpeg"/><Relationship Id="rId1" Type="http://schemas.openxmlformats.org/officeDocument/2006/relationships/tags" Target="../tags/tag122.xml"/><Relationship Id="rId2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tags" Target="../tags/tag123.xml"/><Relationship Id="rId2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tags" Target="../tags/tag124.xml"/><Relationship Id="rId2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tags" Target="../tags/tag125.xml"/><Relationship Id="rId2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tags" Target="../tags/tag126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1447800" y="3833813"/>
            <a:ext cx="7151688" cy="989012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4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计算机网络</a:t>
            </a:r>
            <a:r>
              <a:rPr lang="zh-CN" altLang="en-US" sz="4800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endParaRPr lang="zh-CN" altLang="en-US" sz="4800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1392555" y="5180330"/>
            <a:ext cx="4891088" cy="487363"/>
          </a:xfrm>
        </p:spPr>
        <p:txBody>
          <a:bodyPr vert="horz" wrap="square" lIns="91440" tIns="45720" rIns="91440" bIns="45720" anchor="t"/>
          <a:lstStyle/>
          <a:p>
            <a:pPr algn="l" defTabSz="914400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赵珂卉</a:t>
            </a:r>
            <a:r>
              <a:rPr lang="zh-CN" altLang="en-US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老师</a:t>
            </a:r>
            <a:endParaRPr lang="zh-CN" altLang="en-US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2238" y="3429000"/>
            <a:ext cx="1374775" cy="546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25" y="3554413"/>
            <a:ext cx="1206500" cy="29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1392238" y="4159250"/>
            <a:ext cx="55563" cy="10207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1465263" y="6129338"/>
            <a:ext cx="4891088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None/>
            </a:pP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学习是一种信仰！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IN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LEARING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WE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TRUST</a:t>
            </a:r>
            <a:endParaRPr lang="zh-CN" altLang="en-US" sz="16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3" name="矩形 12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TextBox 19"/>
          <p:cNvSpPr txBox="1"/>
          <p:nvPr/>
        </p:nvSpPr>
        <p:spPr>
          <a:xfrm>
            <a:off x="1732190" y="2297243"/>
            <a:ext cx="4692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余弦函数：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f(x)=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cosx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幅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415" y="2297243"/>
            <a:ext cx="4395077" cy="37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806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48995" y="2138093"/>
            <a:ext cx="1000219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三、直接路由选择引入的两个问题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、需要一个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移动用户定位协议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(mobile-user location protocol)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，以便通信者代理向归属代理查询获得移动结点的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、当一个移动结点从一个外部网络移动到另一个外部网络时，归属代理仅在会话开始时被通信者代理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询问一次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：移动结点的路由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5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330" y="1341120"/>
            <a:ext cx="10969625" cy="5039360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在实际移动网络采取的寻址方式中，一个移动结点可与两个地址相关联，即（  ）和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COA 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永久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临时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转交地址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838244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在实际移动网络采取的寻址方式中，一个移动结点可与两个地址相关联，即（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）和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COA 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永久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临时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转交地址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720238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在一个网络环境中，在外部网络中帮助移动结点做移动管理功能的实体称为（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归属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家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被访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535549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在一个网络环境中，在外部网络中帮助移动结点做移动管理功能的实体称为（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归属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家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代理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被访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93180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下列关于移动结点的间接路由选择的说法中错误的是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移动结点到外部代理的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归属代理到外部代理的注册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归属代理数据报封装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外部代理拆封协议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2046257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下列关于移动结点的间接路由选择的说法中错误的是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移动结点到外部代理的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归属代理到外部代理的注册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归属代理数据报封装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外部代理拆封协议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494560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下列关于移动网络基本原理的说法中正确的是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当用户带着一台装有无线网络接口卡的便携机移动时，从网络层的角度来看用户是没有移动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移动结点的地址不一定始终保持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实现移动网络，必须存在一个固定的基础设施让移动用户进行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无线网络一定是移动网络，但移动网络不一定是无线网络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3652153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下列关于移动网络基本原理的说法中正确的是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当用户带着一台装有无线网络接口卡的便携机移动时，从网络层的角度来看用户是没有移动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移动结点的地址不一定始终保持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实现移动网络，必须存在一个固定的基础设施让移动用户进行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连接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无线网络一定是移动网络，但移动网络不一定是无线网络</a:t>
            </a: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638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3" name="矩形 12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TextBox 19"/>
          <p:cNvSpPr txBox="1"/>
          <p:nvPr/>
        </p:nvSpPr>
        <p:spPr>
          <a:xfrm>
            <a:off x="1732190" y="2297243"/>
            <a:ext cx="46922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余弦函数：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f(x)=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cosx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57" y="2680487"/>
            <a:ext cx="5644085" cy="28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24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3" name="矩形 12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TextBox 19"/>
          <p:cNvSpPr txBox="1"/>
          <p:nvPr/>
        </p:nvSpPr>
        <p:spPr>
          <a:xfrm>
            <a:off x="1732190" y="2297243"/>
            <a:ext cx="4692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余弦函数：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f(x)=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cosx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频率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2557" y="2680487"/>
            <a:ext cx="5644085" cy="28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4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3" name="矩形 12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TextBox 19"/>
          <p:cNvSpPr txBox="1"/>
          <p:nvPr/>
        </p:nvSpPr>
        <p:spPr>
          <a:xfrm>
            <a:off x="1732190" y="2297243"/>
            <a:ext cx="46922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余弦函数：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f(x)=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cosx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21978"/>
          <a:stretch/>
        </p:blipFill>
        <p:spPr>
          <a:xfrm>
            <a:off x="6424415" y="2482759"/>
            <a:ext cx="4642095" cy="241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3" name="矩形 12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TextBox 19"/>
          <p:cNvSpPr txBox="1"/>
          <p:nvPr/>
        </p:nvSpPr>
        <p:spPr>
          <a:xfrm>
            <a:off x="1732190" y="2297243"/>
            <a:ext cx="46922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余弦函数：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f(x)=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cosx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相位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t="21978"/>
          <a:stretch/>
        </p:blipFill>
        <p:spPr>
          <a:xfrm>
            <a:off x="6424415" y="2482759"/>
            <a:ext cx="4642095" cy="2414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3" name="矩形 12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9321" y="2199820"/>
            <a:ext cx="6120435" cy="371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6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95375" y="2040255"/>
            <a:ext cx="106349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数字调制的基本方法：利用数字基带信号调制或控制载波信号的某个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或某些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参数的变化。（利用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控制或选择载波的不同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幅值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频率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。）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如果调制载波的幅值：幅移键控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(ASK);</a:t>
            </a: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如果调制载波的频率：频移键控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(FSK);</a:t>
            </a: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如果调制载波的相位：相移键控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(PSK);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3" name="矩形 12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一、二进制数字调制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8" name="矩形 7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1050" y="2792133"/>
            <a:ext cx="7426165" cy="1046228"/>
          </a:xfrm>
          <a:prstGeom prst="rect">
            <a:avLst/>
          </a:prstGeom>
        </p:spPr>
      </p:pic>
      <p:sp>
        <p:nvSpPr>
          <p:cNvPr id="10" name="TextBox 4"/>
          <p:cNvSpPr txBox="1"/>
          <p:nvPr/>
        </p:nvSpPr>
        <p:spPr>
          <a:xfrm>
            <a:off x="2911345" y="4107775"/>
            <a:ext cx="6967441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元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码元是指用一个固定时长的信号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波形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一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个脉冲时间（二进制码元）：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2400" baseline="30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两个脉冲时间（四进制码元）：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2400" baseline="30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三个脉冲时间（八进制码元）：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2400" baseline="300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endParaRPr lang="en-US" altLang="zh-CN" sz="2400" baseline="30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TextBox 4"/>
          <p:cNvSpPr txBox="1"/>
          <p:nvPr/>
        </p:nvSpPr>
        <p:spPr>
          <a:xfrm>
            <a:off x="1081468" y="3170324"/>
            <a:ext cx="2629582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数字基带信号：</a:t>
            </a:r>
            <a:endParaRPr lang="en-US" altLang="zh-CN" sz="2400" baseline="300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8404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一、二进制数字调制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551273614"/>
              </p:ext>
            </p:extLst>
          </p:nvPr>
        </p:nvGraphicFramePr>
        <p:xfrm>
          <a:off x="1942469" y="3051545"/>
          <a:ext cx="8706884" cy="2927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8" name="矩形 7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2337025"/>
            <a:ext cx="105401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、二进制幅移键控（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2ASK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利用二进制基带信号控制载波信号的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幅值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变化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根据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二进制基带信号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电平的高低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，控制载波信号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选择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的幅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值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基带编码编码信息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时：调制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后为一段幅值为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的载波信号。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基带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编码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编码信息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时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：调制后为一段幅值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载波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信号。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7" name="矩形 6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6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章：物理层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8757285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二进制比特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序列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11001001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二进制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幅移键控调制信号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波形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7" name="矩形 6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890" y="2851669"/>
            <a:ext cx="6350646" cy="381038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324249" y="3334460"/>
            <a:ext cx="275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单极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不归零波形：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85167" y="5756531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幅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移键控调制信号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波形：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463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、二进制频移键控（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2FSK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cos(2πf</a:t>
            </a:r>
            <a:r>
              <a:rPr lang="en-US" altLang="zh-CN" sz="2400" baseline="-25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t), 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bn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=0</a:t>
            </a:r>
          </a:p>
          <a:p>
            <a:pPr algn="ctr"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cos(2πf</a:t>
            </a:r>
            <a:r>
              <a:rPr lang="en-US" altLang="zh-CN" sz="2400" baseline="-25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t), 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bn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=1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4790495" y="3269447"/>
            <a:ext cx="45719" cy="66989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926610" y="3373559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y’(t</a:t>
            </a:r>
            <a:r>
              <a:rPr lang="en-US" altLang="zh-CN" sz="2400" dirty="0" smtClean="0"/>
              <a:t>)=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42936" y="3373559"/>
            <a:ext cx="22898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0 &lt; t &lt; T</a:t>
            </a:r>
            <a:r>
              <a:rPr lang="en-US" altLang="zh-CN" sz="2400" baseline="-25000" dirty="0" smtClean="0"/>
              <a:t>b</a:t>
            </a:r>
            <a:endParaRPr lang="en-US" altLang="zh-CN" sz="2400" baseline="-250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35180" y="1798336"/>
            <a:ext cx="9029306" cy="1041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、二进制频移键控（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2FSK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进制比特序列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11001001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的二进制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频移键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控数字调制波形：</a:t>
            </a:r>
            <a:endParaRPr lang="zh-CN" altLang="en-US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029" y="839147"/>
            <a:ext cx="7382613" cy="582699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524149" y="1382083"/>
            <a:ext cx="275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单极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不归零波形：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626077" y="5284466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键控调制信号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波形：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53322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464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、二进制相移键控（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2PSK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l-GR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ϕ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初始值为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-π/2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y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‘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(t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 = cos(2π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ft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+</a:t>
            </a:r>
            <a:r>
              <a:rPr lang="el-GR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ϕ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sz="2400" baseline="-25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))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66415" y="4511243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ϕ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sz="2400" baseline="-25000" dirty="0" err="1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)=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5675390" y="4407129"/>
            <a:ext cx="45719" cy="66989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3965" y="4270046"/>
            <a:ext cx="2670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ϕ</a:t>
            </a:r>
            <a:r>
              <a:rPr lang="en-US" altLang="zh-CN" sz="2400" baseline="-25000" dirty="0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,   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sz="2400" baseline="-25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=0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l-GR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ϕ</a:t>
            </a:r>
            <a:r>
              <a:rPr lang="en-US" altLang="zh-CN" sz="2400" baseline="-25000" dirty="0" smtClean="0">
                <a:latin typeface="Microsoft YaHei" charset="-122"/>
                <a:ea typeface="Microsoft YaHei" charset="-122"/>
                <a:cs typeface="Microsoft YaHei" charset="-122"/>
              </a:rPr>
              <a:t>0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+π,   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en-US" altLang="zh-CN" sz="2400" baseline="-25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n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=1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、二进制相移键控（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2PSK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例如：二进制比特序列11001001二进制相移键控调制信号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波形：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的波形由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开始，往下画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;</a:t>
            </a:r>
            <a:b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</a:b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的波形由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开始，往上画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; 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728" y="1342702"/>
            <a:ext cx="8362445" cy="50927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36321" y="1675997"/>
            <a:ext cx="2759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单极</a:t>
            </a: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不归零波形：</a:t>
            </a:r>
            <a:endParaRPr kumimoji="1" lang="zh-CN" altLang="en-US" sz="240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8249" y="5053634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键控调制信号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波形：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9" y="2808514"/>
            <a:ext cx="3262127" cy="1726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006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990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、二进制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差分相移键控（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2DPSK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 algn="ctr">
              <a:lnSpc>
                <a:spcPts val="3700"/>
              </a:lnSpc>
            </a:pPr>
            <a:r>
              <a:rPr lang="en-US" altLang="zh-CN" sz="2400" dirty="0" err="1" smtClean="0"/>
              <a:t>y</a:t>
            </a:r>
            <a:r>
              <a:rPr lang="en-US" altLang="zh-CN" sz="2400" baseline="-25000" dirty="0" err="1" smtClean="0"/>
              <a:t>n</a:t>
            </a:r>
            <a:r>
              <a:rPr lang="en-US" altLang="zh-CN" sz="2400" dirty="0" smtClean="0"/>
              <a:t>’(t) = cos(2π</a:t>
            </a:r>
            <a:r>
              <a:rPr lang="en-US" altLang="zh-CN" sz="2400" dirty="0" err="1" smtClean="0"/>
              <a:t>ft</a:t>
            </a:r>
            <a:r>
              <a:rPr lang="en-US" altLang="zh-CN" sz="2400" dirty="0" smtClean="0"/>
              <a:t> + </a:t>
            </a:r>
            <a:r>
              <a:rPr lang="el-GR" altLang="zh-CN" sz="2400" dirty="0" smtClean="0"/>
              <a:t>ϕ</a:t>
            </a:r>
            <a:r>
              <a:rPr lang="en-US" altLang="zh-CN" sz="2400" baseline="-25000" dirty="0" smtClean="0"/>
              <a:t>n-1 </a:t>
            </a:r>
            <a:r>
              <a:rPr lang="en-US" altLang="zh-CN" sz="2400" dirty="0" smtClean="0"/>
              <a:t>+ </a:t>
            </a:r>
            <a:r>
              <a:rPr lang="el-GR" altLang="zh-CN" sz="2400" dirty="0" smtClean="0"/>
              <a:t>Δϕ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b</a:t>
            </a:r>
            <a:r>
              <a:rPr lang="en-US" altLang="zh-CN" sz="2400" baseline="-25000" dirty="0" err="1" smtClean="0"/>
              <a:t>n</a:t>
            </a:r>
            <a:r>
              <a:rPr lang="en-US" altLang="zh-CN" sz="2400" dirty="0" smtClean="0"/>
              <a:t>))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66681" y="4383249"/>
            <a:ext cx="11589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/>
              <a:t>Δ</a:t>
            </a:r>
            <a:r>
              <a:rPr lang="el-GR" altLang="zh-CN" sz="2400" dirty="0" smtClean="0"/>
              <a:t>ϕ</a:t>
            </a:r>
            <a:r>
              <a:rPr lang="en-US" altLang="zh-CN" sz="2400" dirty="0"/>
              <a:t>(</a:t>
            </a:r>
            <a:r>
              <a:rPr lang="en-US" altLang="zh-CN" sz="2400" dirty="0" err="1"/>
              <a:t>b</a:t>
            </a:r>
            <a:r>
              <a:rPr lang="en-US" altLang="zh-CN" sz="2400" baseline="-25000" dirty="0" err="1"/>
              <a:t>n</a:t>
            </a:r>
            <a:r>
              <a:rPr lang="en-US" altLang="zh-CN" sz="2400" dirty="0" smtClean="0"/>
              <a:t>)=</a:t>
            </a:r>
            <a:endParaRPr lang="en-US" altLang="zh-CN" sz="2400" dirty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  <p:sp>
        <p:nvSpPr>
          <p:cNvPr id="7" name="左大括号 6"/>
          <p:cNvSpPr/>
          <p:nvPr/>
        </p:nvSpPr>
        <p:spPr>
          <a:xfrm>
            <a:off x="5271353" y="4279135"/>
            <a:ext cx="45719" cy="66989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409928" y="4142052"/>
            <a:ext cx="26708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0</a:t>
            </a:r>
            <a:r>
              <a:rPr lang="en-US" altLang="zh-CN" sz="2400" dirty="0" smtClean="0"/>
              <a:t>,    </a:t>
            </a:r>
            <a:r>
              <a:rPr lang="en-US" altLang="zh-CN" sz="2400" dirty="0" err="1" smtClean="0"/>
              <a:t>b</a:t>
            </a:r>
            <a:r>
              <a:rPr lang="en-US" altLang="zh-CN" sz="2400" baseline="-25000" dirty="0" err="1" smtClean="0"/>
              <a:t>n</a:t>
            </a:r>
            <a:r>
              <a:rPr lang="en-US" altLang="zh-CN" sz="2400" dirty="0" smtClean="0"/>
              <a:t>=0</a:t>
            </a:r>
          </a:p>
          <a:p>
            <a:r>
              <a:rPr lang="en-US" altLang="zh-CN" sz="2400" dirty="0" smtClean="0"/>
              <a:t>π,    </a:t>
            </a:r>
            <a:r>
              <a:rPr lang="en-US" altLang="zh-CN" sz="2400" dirty="0" err="1" smtClean="0"/>
              <a:t>b</a:t>
            </a:r>
            <a:r>
              <a:rPr lang="en-US" altLang="zh-CN" sz="2400" baseline="-25000" dirty="0" err="1" smtClean="0"/>
              <a:t>n</a:t>
            </a:r>
            <a:r>
              <a:rPr lang="en-US" altLang="zh-CN" sz="2400" dirty="0" smtClean="0"/>
              <a:t>=1</a:t>
            </a:r>
            <a:endParaRPr lang="en-US" altLang="zh-CN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二进制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差分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相移键控（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2DPSK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例如：二进制比特序列11001001二进制差分相移键控调制信号波形是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：交替变换。</a:t>
            </a: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         前一个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的波形由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开始，往下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画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         后一个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的波形由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0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开始，往上画。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/>
            </a:r>
            <a:b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</a:b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 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0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：由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0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开始，往上画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; 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693" y="2461430"/>
            <a:ext cx="7531793" cy="36852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2652947" y="1559215"/>
            <a:ext cx="9609" cy="4735271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endParaRPr lang="zh-CN" altLang="en-US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84526" y="1695962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20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数据通信基础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84526" y="2483204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17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物理介质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物理层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495600" y="3259813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15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信道与信道容量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2495600" y="4036863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9" name="矩形 18"/>
            <p:cNvSpPr/>
            <p:nvPr>
              <p:custDataLst>
                <p:tags r:id="rId13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基带传输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0" name="椭圆 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7"/>
            </p:custDataLst>
          </p:nvPr>
        </p:nvGrpSpPr>
        <p:grpSpPr>
          <a:xfrm>
            <a:off x="2484526" y="4827214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3" name="椭圆 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8"/>
            </p:custDataLst>
          </p:nvPr>
        </p:nvGrpSpPr>
        <p:grpSpPr>
          <a:xfrm>
            <a:off x="2495600" y="5568534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6" name="矩形 25"/>
            <p:cNvSpPr/>
            <p:nvPr>
              <p:custDataLst>
                <p:tags r:id="rId9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物理层接口规程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  <p:sp>
          <p:nvSpPr>
            <p:cNvPr id="27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aphicFrame>
        <p:nvGraphicFramePr>
          <p:cNvPr id="5" name="表格 4"/>
          <p:cNvGraphicFramePr/>
          <p:nvPr>
            <p:extLst>
              <p:ext uri="{D42A27DB-BD31-4B8C-83A1-F6EECF244321}">
                <p14:modId xmlns:p14="http://schemas.microsoft.com/office/powerpoint/2010/main" val="1615254281"/>
              </p:ext>
            </p:extLst>
          </p:nvPr>
        </p:nvGraphicFramePr>
        <p:xfrm>
          <a:off x="1072877" y="2487296"/>
          <a:ext cx="10014222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10932"/>
                <a:gridCol w="3721332"/>
                <a:gridCol w="3081958"/>
              </a:tblGrid>
              <a:tr h="52339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调制方式</a:t>
                      </a:r>
                      <a:endParaRPr lang="zh-CN" altLang="en-US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</a:t>
                      </a:r>
                      <a:endParaRPr lang="en-US" altLang="zh-CN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 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0</a:t>
                      </a:r>
                      <a:endParaRPr lang="en-US" altLang="zh-CN" sz="2400" dirty="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</a:tr>
              <a:tr h="5821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二进制幅移键控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有波形 </a:t>
                      </a:r>
                      <a:endParaRPr lang="zh-CN" altLang="en-US" sz="2400" dirty="0" smtClean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无波形 </a:t>
                      </a:r>
                      <a:endParaRPr lang="zh-CN" altLang="en-US" sz="2400" dirty="0" smtClean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  <a:sym typeface="+mn-ea"/>
                      </a:endParaRPr>
                    </a:p>
                  </a:txBody>
                  <a:tcPr/>
                </a:tc>
              </a:tr>
              <a:tr h="5821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二进制频移键控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频率不同</a:t>
                      </a:r>
                      <a:endParaRPr lang="zh-CN" altLang="en-US" sz="2400" dirty="0" smtClean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  <a:sym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endParaRPr lang="zh-CN" altLang="en-US" sz="2400" dirty="0" smtClean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  <a:sym typeface="+mn-ea"/>
                      </a:endParaRPr>
                    </a:p>
                  </a:txBody>
                  <a:tcPr/>
                </a:tc>
              </a:tr>
              <a:tr h="5821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二进制相</a:t>
                      </a: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移键控</a:t>
                      </a:r>
                      <a:endParaRPr lang="zh-CN" alt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和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0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相位不同 </a:t>
                      </a:r>
                      <a:endParaRPr lang="zh-CN" altLang="en-US" sz="2400" dirty="0" smtClean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  <a:sym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58218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二进制差分相移键控</a:t>
                      </a:r>
                      <a:endParaRPr lang="zh-CN" altLang="en-US" sz="2400"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和</a:t>
                      </a:r>
                      <a:r>
                        <a:rPr lang="en-US" altLang="zh-CN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1</a:t>
                      </a:r>
                      <a:r>
                        <a:rPr lang="zh-CN" altLang="en-US" sz="2400" dirty="0" smtClean="0">
                          <a:latin typeface="Microsoft YaHei" charset="-122"/>
                          <a:ea typeface="Microsoft YaHei" charset="-122"/>
                          <a:cs typeface="Microsoft YaHei" charset="-122"/>
                          <a:sym typeface="+mn-ea"/>
                        </a:rPr>
                        <a:t>的相位不同； </a:t>
                      </a:r>
                      <a:endParaRPr lang="zh-CN" altLang="en-US" sz="2400" dirty="0" smtClean="0">
                        <a:solidFill>
                          <a:srgbClr val="C0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  <a:sym typeface="+mn-ea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0" name="矩形 9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71" y="1836055"/>
            <a:ext cx="8660047" cy="399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570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二进制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数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字调制性能主要体现在：</a:t>
            </a:r>
          </a:p>
        </p:txBody>
      </p:sp>
      <p:graphicFrame>
        <p:nvGraphicFramePr>
          <p:cNvPr id="6" name="图示 5"/>
          <p:cNvGraphicFramePr/>
          <p:nvPr>
            <p:extLst>
              <p:ext uri="{D42A27DB-BD31-4B8C-83A1-F6EECF244321}">
                <p14:modId xmlns:p14="http://schemas.microsoft.com/office/powerpoint/2010/main" val="1938219501"/>
              </p:ext>
            </p:extLst>
          </p:nvPr>
        </p:nvGraphicFramePr>
        <p:xfrm>
          <a:off x="2031999" y="2977115"/>
          <a:ext cx="8989787" cy="2916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8" name="矩形 7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81781" y="2005478"/>
            <a:ext cx="106282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、多进制数字调制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数据传输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速率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en-US" altLang="zh-CN" sz="2400" baseline="-25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2400" baseline="-25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(bit/s)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与码元传输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速率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R</a:t>
            </a:r>
            <a:r>
              <a:rPr lang="en-US" altLang="zh-CN" sz="2400" baseline="-25000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Baud)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以及进制数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之间的关系为 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元是指用一个固定时长的信号波形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元传输速率单位时间内数字通信系统所传输的码元个数。 </a:t>
            </a:r>
          </a:p>
          <a:p>
            <a:pPr>
              <a:lnSpc>
                <a:spcPct val="150000"/>
              </a:lnSpc>
            </a:pP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1" name="矩形 10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819" y="3980243"/>
            <a:ext cx="2601116" cy="902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：频带传输中的三种调制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方式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655" y="2138093"/>
            <a:ext cx="100021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二、正交幅值调制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QAM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，也称为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幅值相位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联合键控（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APK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基本思想是：二维调制技术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         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对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载波信号的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幅值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相位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同时进行调制的联合调制技术。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优点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频带利用率高；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抗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噪声能力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强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调制解调系统简单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1" name="矩形 10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204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数字频带传输系统实现的功能不包括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解调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数字频带传输系统实现的功能不包括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编码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解调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）是数字通信系统频带传输的碁本方式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正交幅值调制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QAM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二进制数字调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多进制数字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幅值相位联合键控（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APK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）是数字通信系统频带传输的碁本方式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正交幅值调制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QAM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二进制数字调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多进制数字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幅值相位联合键控（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APK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下列对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QAM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调制技术描述错误的是（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对载波信号的幅值和频率同时进行调制的联合调制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频带利用率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抗噪声能力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调制解调系统简单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传输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2433638"/>
            <a:ext cx="69342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下列对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QAM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调制技术描述错误的是（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对载波信号的幅值和频率同时进行调制的联合调制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频带利用率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抗噪声能力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调制解调系统简单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二进制数字调制性能主要体现的方面不包括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误码率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频带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信道适应性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二进制数字调制性能主要体现的方面不包括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误码率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频带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时延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信道适应性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在频带传输的调制方式中，二进制数字调制不包括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幅移键控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二进制角移键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频移键控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二进制相移键控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在频带传输的调制方式中，二进制数字调制不包括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幅移键控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二进制角移键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频移键控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二进制相移键控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数字信号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11001001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的二进制差分相移键控调制（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2DPSK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）信号波形为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8" y="2797360"/>
            <a:ext cx="109251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数字信号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11001001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的二进制</a:t>
            </a:r>
            <a:r>
              <a:rPr lang="zh-CN" altLang="en-US" sz="2400" b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差分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相移键控调制（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2DPSK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）信号波形为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8" y="2797360"/>
            <a:ext cx="109251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6.6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物理层接口规程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7488" y="2433638"/>
            <a:ext cx="6677025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6.6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物理层接口规程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：物理层接口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概述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9645" y="2138045"/>
            <a:ext cx="10768965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物理层主要任务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  <a:b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(1)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在传输介质上实现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无结构比特流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的传输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规定数据终端设备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DTE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和数据通信设备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DCE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之间接口的相关特性。 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0" y="1392509"/>
            <a:ext cx="563526" cy="4072983"/>
            <a:chOff x="0" y="1342702"/>
            <a:chExt cx="563526" cy="4072983"/>
          </a:xfrm>
        </p:grpSpPr>
        <p:sp>
          <p:nvSpPr>
            <p:cNvPr id="8" name="矩形 7"/>
            <p:cNvSpPr/>
            <p:nvPr/>
          </p:nvSpPr>
          <p:spPr>
            <a:xfrm>
              <a:off x="0" y="1342702"/>
              <a:ext cx="563526" cy="20277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物理层接口概述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387906"/>
              <a:ext cx="563526" cy="20277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物理层接口特性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6.6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物理层接口规程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：物理层接口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92509"/>
            <a:ext cx="563526" cy="4072983"/>
            <a:chOff x="0" y="1342702"/>
            <a:chExt cx="563526" cy="4072983"/>
          </a:xfrm>
        </p:grpSpPr>
        <p:sp>
          <p:nvSpPr>
            <p:cNvPr id="10" name="矩形 9"/>
            <p:cNvSpPr/>
            <p:nvPr/>
          </p:nvSpPr>
          <p:spPr>
            <a:xfrm>
              <a:off x="0" y="1342702"/>
              <a:ext cx="563526" cy="20277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物理层接口概述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87906"/>
              <a:ext cx="563526" cy="20277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330" y="2005330"/>
            <a:ext cx="11394440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、机械特性：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指明通信实体间硬件连接口的机械特点。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例如：常用的电源插头，其尺寸有严格的规定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828" y="2138948"/>
            <a:ext cx="2105185" cy="14642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传输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38810" y="2763520"/>
            <a:ext cx="1069657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基带信号具有低通特性，可以用在低通特性的信道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有线信道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中进行传输。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然而好多信道，比如无线信道，具备的是带通特性，因此只能利用基带信号去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调制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与对应信道传输特性相匹配的载波信号。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6.6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物理层接口规程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：物理层接口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92509"/>
            <a:ext cx="563526" cy="4072983"/>
            <a:chOff x="0" y="1342702"/>
            <a:chExt cx="563526" cy="4072983"/>
          </a:xfrm>
        </p:grpSpPr>
        <p:sp>
          <p:nvSpPr>
            <p:cNvPr id="10" name="矩形 9"/>
            <p:cNvSpPr/>
            <p:nvPr/>
          </p:nvSpPr>
          <p:spPr>
            <a:xfrm>
              <a:off x="0" y="1342702"/>
              <a:ext cx="563526" cy="20277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物理层接口概述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87906"/>
              <a:ext cx="563526" cy="20277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330" y="2005330"/>
            <a:ext cx="113944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、机械特性：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指明通信实体间硬件连接口的机械特点。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例如：常用的电源插头，其尺寸有严格的规定。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、电气特性：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规定了物理连接上，导线的电气连接及有关特性。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例如：接收器和发送器电路特性的说明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6804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6.6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物理层接口规程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：物理层接口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92509"/>
            <a:ext cx="563526" cy="4072983"/>
            <a:chOff x="0" y="1342702"/>
            <a:chExt cx="563526" cy="4072983"/>
          </a:xfrm>
        </p:grpSpPr>
        <p:sp>
          <p:nvSpPr>
            <p:cNvPr id="10" name="矩形 9"/>
            <p:cNvSpPr/>
            <p:nvPr/>
          </p:nvSpPr>
          <p:spPr>
            <a:xfrm>
              <a:off x="0" y="1342702"/>
              <a:ext cx="563526" cy="20277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物理层接口概述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87906"/>
              <a:ext cx="563526" cy="20277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330" y="2005330"/>
            <a:ext cx="113944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、机械特性：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指明通信实体间硬件连接口的机械特点。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例如：常用的电源插头，其尺寸有严格的规定。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、电气特性：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规定了物理连接上，导线的电气连接及有关特性。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例如：接收器和发送器电路特性的说明。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、功能特性：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指明物理接口各条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信号线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的用途等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29001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6.6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物理层接口规程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：物理层接口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1392509"/>
            <a:ext cx="563526" cy="4072983"/>
            <a:chOff x="0" y="1342702"/>
            <a:chExt cx="563526" cy="4072983"/>
          </a:xfrm>
        </p:grpSpPr>
        <p:sp>
          <p:nvSpPr>
            <p:cNvPr id="10" name="矩形 9"/>
            <p:cNvSpPr/>
            <p:nvPr/>
          </p:nvSpPr>
          <p:spPr>
            <a:xfrm>
              <a:off x="0" y="1342702"/>
              <a:ext cx="563526" cy="202777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物理层接口概述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387906"/>
              <a:ext cx="563526" cy="20277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物理层接口特性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330" y="2005330"/>
            <a:ext cx="113944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、机械特性：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指明通信实体间硬件连接口的机械特点。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例如：常用的电源插头，其尺寸有严格的规定。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、电气特性：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规定了物理连接上，导线的电气连接及有关特性。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例如：接收器和发送器电路特性的说明。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、功能特性：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指明物理接口各条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信号线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的用途等。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、规程特性：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通信协议，指明利用接口传输比特流的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全过程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8811248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在物理层接口的四大特性中，（   ）指明利用接口传输比特流的全过程，以及各项用于传输的事件发生的合法顺序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规程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电气特性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在物理层接口的四大特性中，（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）指明利用接口传输比特流的全过程，以及各项用于传输的事件发生的合法顺序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规程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电气特性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物理层接口规范主要是对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DTE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设备与（     ）设备之间的接口的定义。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A:USB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B:DCE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C:IRDA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D:DSL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物理层接口规范主要是对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DTE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设备与（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）设备之间的接口的定义。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A:USB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B:DCE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C:IRDA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D:DSL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在物理层接口的四大特性中，（  ）指明通信实体间硬件连接接口所用接线器的形状和尺寸、引线数目等特点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规程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在物理层接口的四大特性中，（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）指明通信实体间硬件连接接口所用接线器的形状和尺寸、引线数目等特点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电气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机械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规程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功能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7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章：无线与移动网络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961929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25" name="矩形 24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932815" y="2516505"/>
            <a:ext cx="109232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数字调制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：利用数字基带信号控制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或影响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载波信号的某些特征参量，使载波信号的这些参量的变化反映数字基带信号的信息，进而将数字基带信号变换为数字通带信号的过程。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数字解调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：在接收数据端需要将调制到载波信号中的数字基带信号卸载下来，还原为数字基带信号的过程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通常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将实现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调制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传输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与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解调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的传输系统称为数字频带传输系统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2664020" y="1512319"/>
            <a:ext cx="9609" cy="5075497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endParaRPr lang="zh-CN" altLang="en-US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95600" y="1872359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20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无线网络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95600" y="2659601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17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移动网络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无线与移动网络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506674" y="3436210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15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无线局域网</a:t>
              </a:r>
              <a:r>
                <a:rPr lang="en-US" altLang="zh-CN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IEEE 802.11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2506674" y="4213260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9" name="矩形 18"/>
            <p:cNvSpPr/>
            <p:nvPr>
              <p:custDataLst>
                <p:tags r:id="rId13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蜂窝网络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20" name="椭圆 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7"/>
            </p:custDataLst>
          </p:nvPr>
        </p:nvGrpSpPr>
        <p:grpSpPr>
          <a:xfrm>
            <a:off x="2495600" y="5003611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移动</a:t>
              </a:r>
              <a:r>
                <a:rPr lang="en-US" altLang="zh-CN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IP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网络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23" name="椭圆 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8"/>
            </p:custDataLst>
          </p:nvPr>
        </p:nvGrpSpPr>
        <p:grpSpPr>
          <a:xfrm>
            <a:off x="2506674" y="5783330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6" name="矩形 25"/>
            <p:cNvSpPr/>
            <p:nvPr>
              <p:custDataLst>
                <p:tags r:id="rId9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其他典型无线网络简介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27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8846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.1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无线网络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25" y="2338388"/>
            <a:ext cx="67627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1712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无线网络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：无线网络基本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结构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4745" y="2138045"/>
            <a:ext cx="7744460" cy="3969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一、无线网络基本结构：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、无线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主机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(wireless host)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、无线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链路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(wireless communication link)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、基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站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(base station)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蜂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窝网络中的蜂窝塔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(cell tower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endParaRPr lang="zh-CN" altLang="en-US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IEEE 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802.11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无线局域网中的接入点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(Access Point,AP)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、网络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基础设施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005459"/>
            <a:ext cx="563526" cy="4847082"/>
            <a:chOff x="0" y="267176"/>
            <a:chExt cx="563526" cy="4847082"/>
          </a:xfrm>
        </p:grpSpPr>
        <p:sp>
          <p:nvSpPr>
            <p:cNvPr id="7" name="矩形 6"/>
            <p:cNvSpPr/>
            <p:nvPr/>
          </p:nvSpPr>
          <p:spPr>
            <a:xfrm>
              <a:off x="0" y="267176"/>
              <a:ext cx="563526" cy="2199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无线网络基本结构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488016"/>
              <a:ext cx="563526" cy="26262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无线链路与无线网络特性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4098" name="Picture 2" descr="28341530443705_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904" y="77809"/>
            <a:ext cx="2848392" cy="4120471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无线网络</a:t>
            </a:r>
          </a:p>
        </p:txBody>
      </p:sp>
      <p:sp>
        <p:nvSpPr>
          <p:cNvPr id="11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：无线网络基本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结构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34745" y="2156460"/>
            <a:ext cx="10721897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二、无线网络模式：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、基础设施模式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(infrastructure mode)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无线主机与基站关联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、自组织网络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(Ad Hoc Network),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或特定网络，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Ad Hoc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网络。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无线主机不通过基站，直接与另一个无线主机直接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通信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Ad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Hoc 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网络是一种由一组用户群构成，不需要基站、没有固定的路由器的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移动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通信模式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移动 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Ad Hoc 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网络中的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每个结点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都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兼有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路由器和主机</a:t>
            </a:r>
            <a:r>
              <a:rPr lang="zh-CN" altLang="en-US" sz="20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两种</a:t>
            </a:r>
            <a:r>
              <a:rPr lang="zh-CN" altLang="en-US" sz="20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功能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 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005459"/>
            <a:ext cx="563526" cy="4847082"/>
            <a:chOff x="0" y="267176"/>
            <a:chExt cx="563526" cy="4847082"/>
          </a:xfrm>
        </p:grpSpPr>
        <p:sp>
          <p:nvSpPr>
            <p:cNvPr id="7" name="矩形 6"/>
            <p:cNvSpPr/>
            <p:nvPr/>
          </p:nvSpPr>
          <p:spPr>
            <a:xfrm>
              <a:off x="0" y="267176"/>
              <a:ext cx="563526" cy="2199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无线网络基本结构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488016"/>
              <a:ext cx="563526" cy="262624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无线链路与无线网络特性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529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：无线链路与无线网络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一、无线链路的特点：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）信号强度的衰减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(fading)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：路径损耗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(path loss)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）干扰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）多径传播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005459"/>
            <a:ext cx="563526" cy="4847082"/>
            <a:chOff x="0" y="267176"/>
            <a:chExt cx="563526" cy="4847082"/>
          </a:xfrm>
        </p:grpSpPr>
        <p:sp>
          <p:nvSpPr>
            <p:cNvPr id="7" name="矩形 6"/>
            <p:cNvSpPr/>
            <p:nvPr/>
          </p:nvSpPr>
          <p:spPr>
            <a:xfrm>
              <a:off x="0" y="267176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无线网络基本结构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488016"/>
              <a:ext cx="563526" cy="2626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无线链路与无线网络特性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4507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80" y="108100"/>
            <a:ext cx="2641581" cy="747220"/>
          </a:xfrm>
          <a:prstGeom prst="rect">
            <a:avLst/>
          </a:prstGeom>
        </p:spPr>
      </p:pic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：无线链路与无线网络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51783" r="58928" b="5271"/>
          <a:stretch>
            <a:fillRect/>
          </a:stretch>
        </p:blipFill>
        <p:spPr>
          <a:xfrm>
            <a:off x="7834630" y="107950"/>
            <a:ext cx="4367530" cy="3908425"/>
          </a:xfrm>
          <a:prstGeom prst="round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1005459"/>
            <a:ext cx="563526" cy="4847082"/>
            <a:chOff x="0" y="267176"/>
            <a:chExt cx="563526" cy="4847082"/>
          </a:xfrm>
        </p:grpSpPr>
        <p:sp>
          <p:nvSpPr>
            <p:cNvPr id="7" name="矩形 6"/>
            <p:cNvSpPr/>
            <p:nvPr/>
          </p:nvSpPr>
          <p:spPr>
            <a:xfrm>
              <a:off x="0" y="267176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无线网络基本结构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488016"/>
              <a:ext cx="563526" cy="2626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无线链路与无线网络特性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9424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4980" y="108100"/>
            <a:ext cx="2641581" cy="747220"/>
          </a:xfrm>
          <a:prstGeom prst="rect">
            <a:avLst/>
          </a:prstGeom>
        </p:spPr>
      </p:pic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：无线链路与无线网络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" t="51783" r="58928" b="5271"/>
          <a:stretch>
            <a:fillRect/>
          </a:stretch>
        </p:blipFill>
        <p:spPr>
          <a:xfrm>
            <a:off x="7967345" y="107950"/>
            <a:ext cx="4234815" cy="3789680"/>
          </a:xfrm>
          <a:prstGeom prst="round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0" y="1005459"/>
            <a:ext cx="563526" cy="4847082"/>
            <a:chOff x="0" y="267176"/>
            <a:chExt cx="563526" cy="4847082"/>
          </a:xfrm>
        </p:grpSpPr>
        <p:sp>
          <p:nvSpPr>
            <p:cNvPr id="7" name="矩形 6"/>
            <p:cNvSpPr/>
            <p:nvPr/>
          </p:nvSpPr>
          <p:spPr>
            <a:xfrm>
              <a:off x="0" y="267176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无线网络基本结构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488016"/>
              <a:ext cx="563526" cy="2626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无线链路与无线网络特性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735330" y="2188845"/>
            <a:ext cx="72917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二、隐藏站现象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(hidden terminal problem)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、站点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都向站点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B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发送数据；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、站点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之间有物理阻挡，双方都无法检测出对方发送的信号。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、站点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都向站点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B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发送数据时，发生碰撞，站点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B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无法正确接收任何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一方的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数据。</a:t>
            </a:r>
          </a:p>
        </p:txBody>
      </p:sp>
    </p:spTree>
    <p:extLst>
      <p:ext uri="{BB962C8B-B14F-4D97-AF65-F5344CB8AC3E}">
        <p14:creationId xmlns:p14="http://schemas.microsoft.com/office/powerpoint/2010/main" val="14264894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：无线链路与无线网络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005459"/>
            <a:ext cx="563526" cy="4847082"/>
            <a:chOff x="0" y="267176"/>
            <a:chExt cx="563526" cy="4847082"/>
          </a:xfrm>
        </p:grpSpPr>
        <p:sp>
          <p:nvSpPr>
            <p:cNvPr id="7" name="矩形 6"/>
            <p:cNvSpPr/>
            <p:nvPr/>
          </p:nvSpPr>
          <p:spPr>
            <a:xfrm>
              <a:off x="0" y="267176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无线网络基本结构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488016"/>
              <a:ext cx="563526" cy="2626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无线链路与无线网络特性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735330" y="2188845"/>
            <a:ext cx="9441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三、无线网络特点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多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路访问控制协议更复杂。 </a:t>
            </a: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手札体-简粗体" panose="03000700000000000000" pitchFamily="66" charset="-122"/>
              <a:ea typeface="手札体-简粗体" panose="03000700000000000000" pitchFamily="66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07006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：无线链路与无线网络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005459"/>
            <a:ext cx="563526" cy="4847082"/>
            <a:chOff x="0" y="267176"/>
            <a:chExt cx="563526" cy="4847082"/>
          </a:xfrm>
        </p:grpSpPr>
        <p:sp>
          <p:nvSpPr>
            <p:cNvPr id="7" name="矩形 6"/>
            <p:cNvSpPr/>
            <p:nvPr/>
          </p:nvSpPr>
          <p:spPr>
            <a:xfrm>
              <a:off x="0" y="267176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无线网络基本结构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488016"/>
              <a:ext cx="563526" cy="2626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无线链路与无线网络特性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735330" y="2188845"/>
            <a:ext cx="9441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三、无线网络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特点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、多路访问控制协议更复杂。 </a:t>
            </a: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7" t="16619" r="6434" b="2636"/>
          <a:stretch>
            <a:fillRect/>
          </a:stretch>
        </p:blipFill>
        <p:spPr>
          <a:xfrm>
            <a:off x="3699571" y="2005478"/>
            <a:ext cx="6111179" cy="4553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4082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7.1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：无线链路与无线网络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特性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1005459"/>
            <a:ext cx="563526" cy="4847082"/>
            <a:chOff x="0" y="267176"/>
            <a:chExt cx="563526" cy="4847082"/>
          </a:xfrm>
        </p:grpSpPr>
        <p:sp>
          <p:nvSpPr>
            <p:cNvPr id="7" name="矩形 6"/>
            <p:cNvSpPr/>
            <p:nvPr/>
          </p:nvSpPr>
          <p:spPr>
            <a:xfrm>
              <a:off x="0" y="267176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无线网络基本结构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488016"/>
              <a:ext cx="563526" cy="262624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无线链路与无线网络特性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9" name="TextBox 4"/>
          <p:cNvSpPr txBox="1"/>
          <p:nvPr/>
        </p:nvSpPr>
        <p:spPr>
          <a:xfrm>
            <a:off x="735330" y="2188845"/>
            <a:ext cx="94418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三、无线网络特点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多路访问控制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协议更复杂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使用不同链路技术的无线网络覆盖区域和链路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速率不同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7212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689678" y="2388587"/>
            <a:ext cx="8872522" cy="3509648"/>
            <a:chOff x="735180" y="2388587"/>
            <a:chExt cx="8872522" cy="3509648"/>
          </a:xfrm>
        </p:grpSpPr>
        <p:sp>
          <p:nvSpPr>
            <p:cNvPr id="7" name="矩形 6"/>
            <p:cNvSpPr/>
            <p:nvPr/>
          </p:nvSpPr>
          <p:spPr>
            <a:xfrm>
              <a:off x="4360300" y="3397425"/>
              <a:ext cx="912600" cy="6379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信道</a:t>
              </a:r>
              <a:endPara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5740732" y="3408052"/>
              <a:ext cx="1480097" cy="6379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解调器</a:t>
              </a:r>
              <a:endPara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02318" y="3397425"/>
              <a:ext cx="1480097" cy="63795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调制器</a:t>
              </a:r>
              <a:endParaRPr lang="zh-CN" altLang="en-US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0" name="直接箭头连接符 9"/>
            <p:cNvCxnSpPr/>
            <p:nvPr/>
          </p:nvCxnSpPr>
          <p:spPr>
            <a:xfrm>
              <a:off x="735180" y="3716401"/>
              <a:ext cx="166713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735180" y="3286075"/>
              <a:ext cx="1869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数字基带信号</a:t>
              </a:r>
              <a:endParaRPr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5272900" y="3727029"/>
              <a:ext cx="4678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284627" y="3281070"/>
              <a:ext cx="23230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数字基带信号</a:t>
              </a:r>
              <a:endParaRPr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4841601" y="2754472"/>
              <a:ext cx="0" cy="65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V="1">
              <a:off x="7220829" y="3714946"/>
              <a:ext cx="1827478" cy="145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4634306" y="5498125"/>
              <a:ext cx="33232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Microsoft YaHei" charset="-122"/>
                  <a:ea typeface="Microsoft YaHei" charset="-122"/>
                  <a:cs typeface="Microsoft YaHei" charset="-122"/>
                </a:rPr>
                <a:t>数字调制系统基本结构</a:t>
              </a:r>
              <a:endParaRPr lang="zh-CN" altLang="en-US" sz="2000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65554" y="2388587"/>
              <a:ext cx="1869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噪声</a:t>
              </a:r>
              <a:endParaRPr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3892467" y="3714946"/>
              <a:ext cx="46783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5"/>
            <p:cNvCxnSpPr/>
            <p:nvPr/>
          </p:nvCxnSpPr>
          <p:spPr>
            <a:xfrm flipV="1">
              <a:off x="3155458" y="4035378"/>
              <a:ext cx="0" cy="73510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2771494" y="4781285"/>
              <a:ext cx="1869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Microsoft YaHei" charset="-122"/>
                  <a:ea typeface="Microsoft YaHei" charset="-122"/>
                  <a:cs typeface="Microsoft YaHei" charset="-122"/>
                </a:rPr>
                <a:t>载波</a:t>
              </a:r>
              <a:endParaRPr lang="zh-CN" altLang="en-US" dirty="0">
                <a:latin typeface="Microsoft YaHei" charset="-122"/>
                <a:ea typeface="Microsoft YaHei" charset="-122"/>
                <a:cs typeface="Microsoft YaHei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25" name="矩形 24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Ad Hoc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网络中的每个结点都兼有路由器和（    ）两种功能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47711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Ad Hoc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网络中的每个结点都兼有路由器和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主机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两种功能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2043519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Ad Hoc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网络是一种由一组用户群构成，不需要基站、没有固定（        ）的移动通信模式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920240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Ad Hoc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网络是一种由一组用户群构成，不需要基站、没有固定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路由器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的移动通信模式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8431067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下列不属于无线网络基本组成部分的是（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主机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网络基础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设施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有线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链路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基站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815560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下列不属于无线网络基本组成部分的是（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主机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网络基础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设施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有线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链路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基站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614161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无线主机与基站关联，并通过基站实现通信中继的无线网络通常被称为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自组织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特定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基础设施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模式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D:Ad Hoc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579349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无线主机与基站关联，并通过基站实现通信中继的无线网络通常被称为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自组织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特定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基础设施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模式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D:Ad Hoc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95705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无线网络与有线网络最主要的区别是使用了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链路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主机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网络基础设施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97106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无线网络与有线网络最主要的区别是使用了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链路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无线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主机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站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网络基础设施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3868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3" name="矩形 12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TextBox 19"/>
          <p:cNvSpPr txBox="1"/>
          <p:nvPr/>
        </p:nvSpPr>
        <p:spPr>
          <a:xfrm>
            <a:off x="1732190" y="2297243"/>
            <a:ext cx="2447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余弦函数：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f(x)=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cosx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357" y="2897407"/>
            <a:ext cx="6865143" cy="21583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下列关于无线链路有别于有线链路的描述中错误的是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电磁波在穿过物体（如墙壁）时强度将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减弱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不易发生隐藏终端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多径传播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在同一个频段发送信号的电波源将相互干扰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46912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下列关于无线链路有别于有线链路的描述中错误的是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电磁波在穿过物体（如墙壁）时强度将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减弱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不易发生隐藏终端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问题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多径传播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在同一个频段发送信号的电波源将相互干扰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76420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297" y="2370064"/>
            <a:ext cx="592455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11694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：移动网络基本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原理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92810" y="2001520"/>
            <a:ext cx="7729855" cy="285432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一、移动网络基本原理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、从网络层的角度分析用户的移动性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移动结点的地址始终保持不变的重要性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、可用的有线基础设施的支持</a:t>
            </a:r>
            <a:endPara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9" name="矩形 8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62873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：移动网络基本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原理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92810" y="2001520"/>
            <a:ext cx="7729855" cy="285432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一、移动网络基本原理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、从网络层的角度分析用户的移动性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移动结点的地址始终保持不变的重要性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、可用的有线基础设施的支持</a:t>
            </a:r>
            <a:endPara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9" name="矩形 8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559076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：移动网络基本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原理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92810" y="2001520"/>
            <a:ext cx="7729855" cy="285432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一、移动网络基本原理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、从网络层的角度分析用户的移动性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移动结点的地址始终保持不变的重要性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、可用的有线基础设施的支持</a:t>
            </a:r>
            <a:endParaRPr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9" name="矩形 8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0760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：移动网络基本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原理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92810" y="2001520"/>
            <a:ext cx="10357576" cy="2854325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二、移动网络的基本概念和术语 </a:t>
            </a:r>
            <a:endParaRPr lang="en-US" altLang="zh-CN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、一个移动结点的永久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居所：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归属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(home network)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，家网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  <a:endParaRPr lang="en-US" altLang="zh-CN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、在归属网络中代表移动结点执行移动管理功能的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实体：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归属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代理 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(home agent)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，家代理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9" name="矩形 8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06088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：移动网络基本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原理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892810" y="2001520"/>
            <a:ext cx="10357576" cy="4263373"/>
          </a:xfrm>
          <a:prstGeom prst="round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二、移动网络的基本概念和术语 </a:t>
            </a:r>
            <a:endParaRPr lang="en-US" altLang="zh-CN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、移动结点当前所在非归属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网络：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外部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(foreign network)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，被访网 络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(visited network)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  <a:endParaRPr lang="en-US" altLang="zh-CN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、在外部网络中帮助移动结点做移动管理功能的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实体：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外部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代理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(foreign agent)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b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、通信者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(correspondent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：与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该移动结点通信的实体。 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9" name="矩形 8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5948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址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一、移动寻址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为了使用户移动性对网络应用透明，移动结点在从一个网络移动到另一个网络时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保持地址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不变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当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某移动结点位于一个外部网络时，所有指向此结 点永久地址的流量需要导向外部网络。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6734061"/>
      </p:ext>
    </p:extLst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址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330" y="2005330"/>
            <a:ext cx="1075118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二、保持地址不变的解决办法：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、外部网络可以通过向所有其他网络发通告，告诉它们该移动结点正在它的网络中。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不适合用于大规模网络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、将移动性功能从网络核心搬到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网络边缘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，由该移动结点的归属网络来实现。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实际上移动网络采取这种做法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2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6.5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频带传输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：频带传输基本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概念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0" y="1342702"/>
            <a:ext cx="563526" cy="4172597"/>
            <a:chOff x="0" y="1186213"/>
            <a:chExt cx="563526" cy="4172597"/>
          </a:xfrm>
        </p:grpSpPr>
        <p:sp>
          <p:nvSpPr>
            <p:cNvPr id="13" name="矩形 12"/>
            <p:cNvSpPr/>
            <p:nvPr/>
          </p:nvSpPr>
          <p:spPr>
            <a:xfrm>
              <a:off x="0" y="1186213"/>
              <a:ext cx="563526" cy="219046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频带传输基本概念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0" y="3397938"/>
              <a:ext cx="563526" cy="196087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三种调制方式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5" name="TextBox 19"/>
          <p:cNvSpPr txBox="1"/>
          <p:nvPr/>
        </p:nvSpPr>
        <p:spPr>
          <a:xfrm>
            <a:off x="1732190" y="2297243"/>
            <a:ext cx="2447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余弦函数：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f(x)=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cosx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4415" y="2297243"/>
            <a:ext cx="4395077" cy="378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9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址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7" t="25426" r="8294" b="2792"/>
          <a:stretch>
            <a:fillRect/>
          </a:stretch>
        </p:blipFill>
        <p:spPr>
          <a:xfrm>
            <a:off x="5071745" y="1873250"/>
            <a:ext cx="6994525" cy="485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423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址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330" y="2005330"/>
            <a:ext cx="11330940" cy="3905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将移动性功能从网络核心搬到网络边缘，由该移动结点的归属网络来实现。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、将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外部代理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放置在外部网络的边缘路由器上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外部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代理位移动结点创造一个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转交地址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(Care-Of Address,COA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，这个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地址又叫外部地址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(foreign a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ddress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))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、一个移动结点与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永久地址和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都相连。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外部代理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告诉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归属代理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该移动结点在我的网络中的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移动结点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本身也可以承担外部代理的责任。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1851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址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330" y="2005330"/>
            <a:ext cx="1133094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三、将移动性功能从网络核心搬到网络边缘，由该移动结点的归属网络来实现。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、将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外部代理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放置在外部网络的边缘路由器上。外部代理位移动结点创造一个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转交地址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(Care-Of Address,COA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，这个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地址又叫外部地址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(foreign address))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、一个移动结点与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永久地址和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都相连。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外部代理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告诉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归属代理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该移动结点在我的网络中的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移动结点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本身也可以承担外部代理的责任。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：将数据报通过外部代理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重新路由选择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交给移动结点。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86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：移动结点的路由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35025" y="2138093"/>
            <a:ext cx="10002190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一、数据报寻址并转发的方法：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间接路由选择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直接路由选择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265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：移动结点的路由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535" y="2138045"/>
            <a:ext cx="10765155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二、移动结点的间接路由选择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通信者只需将数据报寻址到移动结点的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永久地址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，并发送到网络中就可以。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2398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：移动结点的路由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08" t="29243" r="6783"/>
          <a:stretch>
            <a:fillRect/>
          </a:stretch>
        </p:blipFill>
        <p:spPr>
          <a:xfrm>
            <a:off x="5227595" y="2261726"/>
            <a:ext cx="6741043" cy="43514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1535" y="2138045"/>
            <a:ext cx="4473575" cy="995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二、移动结点的间接路由选择</a:t>
            </a:r>
          </a:p>
          <a:p>
            <a:pPr>
              <a:lnSpc>
                <a:spcPts val="3700"/>
              </a:lnSpc>
            </a:pP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507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：移动结点的路由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4745" y="2138045"/>
            <a:ext cx="1045273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二、间接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路由选择所需要的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网络层新功能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）移动结点到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外部代理的协议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：注册，取消。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）外部代理到归属代理的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注册协议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：外部代理告诉归属代理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）归属代理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数据报封装协议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：归属代理封装原始数据报，转发。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外部代理拆封协议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：从封装好的数据报中提取原始数据报，转发。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7" name="矩形 6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35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4744" y="2170702"/>
            <a:ext cx="105728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三、移动结点的直接路由选择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间接路由选择方法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存在一个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三角路由选择问题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(triangle routing problem)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该问题是指即使通信者和移动结点之间存在一条更有效的路由，发往移动结点的数据报也要先发给归属代理，然后在发送到移动网络。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：移动结点的路由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6152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4745" y="2138045"/>
            <a:ext cx="1022731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三、移动结点的直接路由选择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通信者所在网络中的一个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通信者代理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(correspondent agent)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先获取该移动结点的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。通信者代理将数据报通过隧道技术发往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移动结点的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：移动结点的路由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34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35025" y="2138093"/>
            <a:ext cx="10002190" cy="521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7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三、移动结点的直接路由选择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7.2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移动网络</a:t>
            </a: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：移动结点的路由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选择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85" t="35309" r="14923"/>
          <a:stretch>
            <a:fillRect/>
          </a:stretch>
        </p:blipFill>
        <p:spPr>
          <a:xfrm>
            <a:off x="5979160" y="1818005"/>
            <a:ext cx="6087110" cy="475678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593108"/>
            <a:ext cx="563526" cy="5671785"/>
            <a:chOff x="0" y="1005459"/>
            <a:chExt cx="563526" cy="5671785"/>
          </a:xfrm>
        </p:grpSpPr>
        <p:sp>
          <p:nvSpPr>
            <p:cNvPr id="8" name="矩形 7"/>
            <p:cNvSpPr/>
            <p:nvPr/>
          </p:nvSpPr>
          <p:spPr>
            <a:xfrm>
              <a:off x="0" y="1005459"/>
              <a:ext cx="563526" cy="219957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移动网络基本原理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226299"/>
              <a:ext cx="563526" cy="107988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寻址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327449"/>
              <a:ext cx="563526" cy="234979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移动结点的路由选择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33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3084</TotalTime>
  <Words>6357</Words>
  <Application>Microsoft Macintosh PowerPoint</Application>
  <PresentationFormat>宽屏</PresentationFormat>
  <Paragraphs>930</Paragraphs>
  <Slides>108</Slides>
  <Notes>44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17" baseType="lpstr">
      <vt:lpstr>Calibri</vt:lpstr>
      <vt:lpstr>Calibri Light</vt:lpstr>
      <vt:lpstr>Microsoft YaHei</vt:lpstr>
      <vt:lpstr>黑体</vt:lpstr>
      <vt:lpstr>手札体-简粗体</vt:lpstr>
      <vt:lpstr>宋体</vt:lpstr>
      <vt:lpstr>微软雅黑</vt:lpstr>
      <vt:lpstr>Arial</vt:lpstr>
      <vt:lpstr>Office 主题</vt:lpstr>
      <vt:lpstr>计算机网络原理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Microsoft Office 用户</cp:lastModifiedBy>
  <cp:revision>573</cp:revision>
  <dcterms:created xsi:type="dcterms:W3CDTF">2018-07-13T08:58:18Z</dcterms:created>
  <dcterms:modified xsi:type="dcterms:W3CDTF">2019-07-04T11:05:48Z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2052-1.2.3.312</vt:lpwstr>
  </property>
</Properties>
</file>